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258" r:id="rId7"/>
    <p:sldId id="265" r:id="rId8"/>
    <p:sldId id="259" r:id="rId9"/>
    <p:sldId id="263" r:id="rId10"/>
    <p:sldId id="261" r:id="rId11"/>
    <p:sldId id="264" r:id="rId12"/>
    <p:sldId id="260" r:id="rId13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D18463-8A98-AC43-88B4-76B2995AD9ED}" v="4" dt="2026-09-06T19:33:22.9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 autoAdjust="0"/>
    <p:restoredTop sz="94660"/>
  </p:normalViewPr>
  <p:slideViewPr>
    <p:cSldViewPr snapToGrid="0" showGuides="1">
      <p:cViewPr varScale="1">
        <p:scale>
          <a:sx n="127" d="100"/>
          <a:sy n="127" d="100"/>
        </p:scale>
        <p:origin x="448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CE587-E50A-4199-AE7A-048E987D4868}" type="datetimeFigureOut">
              <a:rPr lang="fi-FI" smtClean="0"/>
              <a:t>6.9.2026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4613E1-F631-4D94-8CDD-123A8DDC7F0A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89980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tsikkodi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19858" y="839666"/>
            <a:ext cx="11240964" cy="372281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619858" y="4589463"/>
            <a:ext cx="11240964" cy="157394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426B902-783E-40A6-B58E-FA026747ACC7}" type="datetimeFigureOut">
              <a:rPr lang="fi-FI" smtClean="0"/>
              <a:pPr/>
              <a:t>6.9.2026</a:t>
            </a:fld>
            <a:endParaRPr lang="fi-FI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CF7745-E39E-454C-89BE-F517F59E7285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123883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619858" y="835269"/>
            <a:ext cx="11240964" cy="2664069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fi-FI" dirty="0"/>
              <a:t>Muokkaa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619858" y="3646000"/>
            <a:ext cx="11240964" cy="251740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 dirty="0"/>
              <a:t>Muokkaa alaotsikon perustyyliä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426B902-783E-40A6-B58E-FA026747ACC7}" type="datetimeFigureOut">
              <a:rPr lang="fi-FI" smtClean="0"/>
              <a:pPr/>
              <a:t>6.9.2026</a:t>
            </a:fld>
            <a:endParaRPr lang="fi-FI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fi-FI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1CF7745-E39E-454C-89BE-F517F59E7285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938387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Muokkaa tekstin perustyylejä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426B902-783E-40A6-B58E-FA026747ACC7}" type="datetimeFigureOut">
              <a:rPr lang="fi-FI" smtClean="0"/>
              <a:pPr/>
              <a:t>6.9.2026</a:t>
            </a:fld>
            <a:endParaRPr lang="fi-FI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CF7745-E39E-454C-89BE-F517F59E7285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978335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19859" y="839665"/>
            <a:ext cx="3442188" cy="5319347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fi-FI" dirty="0"/>
              <a:t>Muokkaa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18841" y="839665"/>
            <a:ext cx="7641981" cy="53193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dirty="0"/>
              <a:t>Muokkaa tekstin perustyylejä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B902-783E-40A6-B58E-FA026747ACC7}" type="datetimeFigureOut">
              <a:rPr lang="fi-FI" smtClean="0"/>
              <a:t>6.9.2026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F7745-E39E-454C-89BE-F517F59E728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21385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619857" y="1973507"/>
            <a:ext cx="5399943" cy="4203456"/>
          </a:xfrm>
        </p:spPr>
        <p:txBody>
          <a:bodyPr/>
          <a:lstStyle/>
          <a:p>
            <a:pPr lvl="0"/>
            <a:r>
              <a:rPr lang="fi-FI" dirty="0"/>
              <a:t>Muokkaa tekstin perustyylejä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6172200" y="1973505"/>
            <a:ext cx="5688622" cy="4203457"/>
          </a:xfrm>
        </p:spPr>
        <p:txBody>
          <a:bodyPr/>
          <a:lstStyle/>
          <a:p>
            <a:pPr lvl="0"/>
            <a:r>
              <a:rPr lang="fi-FI" dirty="0"/>
              <a:t>Muokkaa tekstin perustyylejä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B902-783E-40A6-B58E-FA026747ACC7}" type="datetimeFigureOut">
              <a:rPr lang="fi-FI" smtClean="0"/>
              <a:t>6.9.2026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F7745-E39E-454C-89BE-F517F59E728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23731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ero &amp;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 hasCustomPrompt="1"/>
          </p:nvPr>
        </p:nvSpPr>
        <p:spPr>
          <a:xfrm>
            <a:off x="619859" y="839665"/>
            <a:ext cx="3442188" cy="5319347"/>
          </a:xfrm>
        </p:spPr>
        <p:txBody>
          <a:bodyPr anchor="ctr" anchorCtr="0">
            <a:normAutofit/>
          </a:bodyPr>
          <a:lstStyle>
            <a:lvl1pPr>
              <a:defRPr sz="40000" b="0"/>
            </a:lvl1pPr>
          </a:lstStyle>
          <a:p>
            <a:r>
              <a:rPr lang="fi-FI" dirty="0"/>
              <a:t>1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18841" y="1591408"/>
            <a:ext cx="7641981" cy="363122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 dirty="0"/>
              <a:t>Muokkaa tekstin perustyylejä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B902-783E-40A6-B58E-FA026747ACC7}" type="datetimeFigureOut">
              <a:rPr lang="fi-FI" smtClean="0"/>
              <a:t>6.9.2026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F7745-E39E-454C-89BE-F517F59E728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68069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19858" y="830910"/>
            <a:ext cx="4611565" cy="1734261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fi-FI" dirty="0"/>
              <a:t>Muokkaa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Kuvan paikkamerkki 2"/>
          <p:cNvSpPr>
            <a:spLocks noGrp="1"/>
          </p:cNvSpPr>
          <p:nvPr>
            <p:ph type="pic" idx="1"/>
          </p:nvPr>
        </p:nvSpPr>
        <p:spPr>
          <a:xfrm>
            <a:off x="5372100" y="830910"/>
            <a:ext cx="6488722" cy="53353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619858" y="2707419"/>
            <a:ext cx="4611565" cy="3458817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 dirty="0"/>
              <a:t>Muokkaa tekstin perustyylejä</a:t>
            </a:r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B902-783E-40A6-B58E-FA026747ACC7}" type="datetimeFigureOut">
              <a:rPr lang="fi-FI" smtClean="0"/>
              <a:t>6.9.2026</a:t>
            </a:fld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F7745-E39E-454C-89BE-F517F59E728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57294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B902-783E-40A6-B58E-FA026747ACC7}" type="datetimeFigureOut">
              <a:rPr lang="fi-FI" smtClean="0"/>
              <a:t>6.9.2026</a:t>
            </a:fld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CF7745-E39E-454C-89BE-F517F59E728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438327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omekanava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4497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nnu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2373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619857" y="839665"/>
            <a:ext cx="11240965" cy="1002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/>
              <a:t>Muokkaa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619857" y="1982665"/>
            <a:ext cx="11240965" cy="41851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dirty="0"/>
              <a:t>Muokkaa tekstin perustyylejä</a:t>
            </a:r>
          </a:p>
          <a:p>
            <a:pPr lvl="1"/>
            <a:r>
              <a:rPr lang="fi-FI" dirty="0"/>
              <a:t>toinen taso</a:t>
            </a:r>
          </a:p>
          <a:p>
            <a:pPr lvl="2"/>
            <a:r>
              <a:rPr lang="fi-FI" dirty="0"/>
              <a:t>kolmas taso</a:t>
            </a:r>
          </a:p>
          <a:p>
            <a:pPr lvl="3"/>
            <a:r>
              <a:rPr lang="fi-FI" dirty="0"/>
              <a:t>neljäs taso</a:t>
            </a:r>
          </a:p>
          <a:p>
            <a:pPr lvl="4"/>
            <a:r>
              <a:rPr lang="fi-FI" dirty="0"/>
              <a:t>viides taso</a:t>
            </a:r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2"/>
          </p:nvPr>
        </p:nvSpPr>
        <p:spPr>
          <a:xfrm>
            <a:off x="619858" y="6308481"/>
            <a:ext cx="2851638" cy="4129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  <a:latin typeface="+mj-lt"/>
              </a:defRPr>
            </a:lvl1pPr>
          </a:lstStyle>
          <a:p>
            <a:fld id="{2426B902-783E-40A6-B58E-FA026747ACC7}" type="datetimeFigureOut">
              <a:rPr lang="fi-FI" smtClean="0"/>
              <a:pPr/>
              <a:t>6.9.2026</a:t>
            </a:fld>
            <a:endParaRPr lang="fi-FI" dirty="0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>
          <a:xfrm>
            <a:off x="4218841" y="6308483"/>
            <a:ext cx="4114800" cy="4129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  <a:latin typeface="+mj-lt"/>
              </a:defRPr>
            </a:lvl1pPr>
          </a:lstStyle>
          <a:p>
            <a:endParaRPr lang="fi-FI" dirty="0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>
          <a:xfrm>
            <a:off x="9080987" y="6308482"/>
            <a:ext cx="2779835" cy="41299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  <a:latin typeface="+mj-lt"/>
              </a:defRPr>
            </a:lvl1pPr>
          </a:lstStyle>
          <a:p>
            <a:fld id="{31CF7745-E39E-454C-89BE-F517F59E7285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79958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49" r:id="rId2"/>
    <p:sldLayoutId id="2147483650" r:id="rId3"/>
    <p:sldLayoutId id="2147483656" r:id="rId4"/>
    <p:sldLayoutId id="2147483652" r:id="rId5"/>
    <p:sldLayoutId id="2147483658" r:id="rId6"/>
    <p:sldLayoutId id="2147483657" r:id="rId7"/>
    <p:sldLayoutId id="2147483654" r:id="rId8"/>
    <p:sldLayoutId id="2147483655" r:id="rId9"/>
    <p:sldLayoutId id="2147483659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hyy.fi/fi/uutiset/hyyn-turvallisemman-tilan-periaatteet/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hyy.fi/fi/opiskelijatoiminta/tapahtumat/fuksiseikkailu/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475518" y="2550232"/>
            <a:ext cx="11240964" cy="1757536"/>
          </a:xfrm>
        </p:spPr>
        <p:txBody>
          <a:bodyPr/>
          <a:lstStyle/>
          <a:p>
            <a:endParaRPr lang="fi-FI" dirty="0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B5FA82FF-E89D-B7F6-01CE-5249CEC146E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556" r="555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202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/>
              <a:t>Mikä on </a:t>
            </a:r>
            <a:r>
              <a:rPr lang="en-FI" dirty="0" err="1"/>
              <a:t>fuksiseikkailu</a:t>
            </a:r>
            <a:r>
              <a:rPr lang="en-FI" dirty="0"/>
              <a:t>?</a:t>
            </a: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FI" dirty="0" err="1"/>
              <a:t>Suomen</a:t>
            </a:r>
            <a:r>
              <a:rPr lang="en-FI" dirty="0"/>
              <a:t> </a:t>
            </a:r>
            <a:r>
              <a:rPr lang="en-FI" dirty="0" err="1"/>
              <a:t>suurin</a:t>
            </a:r>
            <a:r>
              <a:rPr lang="en-FI" dirty="0"/>
              <a:t> uusien </a:t>
            </a:r>
            <a:r>
              <a:rPr lang="en-FI" dirty="0" err="1"/>
              <a:t>opiskelijoiden</a:t>
            </a:r>
            <a:r>
              <a:rPr lang="en-FI" dirty="0"/>
              <a:t> </a:t>
            </a:r>
            <a:r>
              <a:rPr lang="en-FI" dirty="0" err="1"/>
              <a:t>tapahtuma</a:t>
            </a:r>
            <a:endParaRPr lang="en-FI" dirty="0"/>
          </a:p>
          <a:p>
            <a:r>
              <a:rPr lang="en-FI" dirty="0" err="1"/>
              <a:t>Torstaina</a:t>
            </a:r>
            <a:r>
              <a:rPr lang="en-FI" dirty="0"/>
              <a:t> 17.9.2026</a:t>
            </a:r>
          </a:p>
          <a:p>
            <a:pPr lvl="1"/>
            <a:r>
              <a:rPr lang="en-FI" dirty="0" err="1"/>
              <a:t>Joukkueiden</a:t>
            </a:r>
            <a:r>
              <a:rPr lang="en-FI" dirty="0"/>
              <a:t> </a:t>
            </a:r>
            <a:r>
              <a:rPr lang="en-FI" dirty="0" err="1"/>
              <a:t>ilmoittautuminen</a:t>
            </a:r>
            <a:r>
              <a:rPr lang="en-FI" dirty="0"/>
              <a:t> </a:t>
            </a:r>
            <a:r>
              <a:rPr lang="en-FI" dirty="0" err="1"/>
              <a:t>klo</a:t>
            </a:r>
            <a:r>
              <a:rPr lang="en-FI" dirty="0"/>
              <a:t> 14 – 17</a:t>
            </a:r>
          </a:p>
          <a:p>
            <a:pPr lvl="1"/>
            <a:r>
              <a:rPr lang="en-FI" dirty="0" err="1"/>
              <a:t>Rastit</a:t>
            </a:r>
            <a:r>
              <a:rPr lang="en-FI" dirty="0"/>
              <a:t> </a:t>
            </a:r>
            <a:r>
              <a:rPr lang="en-FI" dirty="0" err="1"/>
              <a:t>auki</a:t>
            </a:r>
            <a:r>
              <a:rPr lang="en-FI" dirty="0"/>
              <a:t> </a:t>
            </a:r>
            <a:r>
              <a:rPr lang="en-FI" dirty="0" err="1"/>
              <a:t>klo</a:t>
            </a:r>
            <a:r>
              <a:rPr lang="en-FI" dirty="0"/>
              <a:t> 16 – 20</a:t>
            </a:r>
          </a:p>
          <a:p>
            <a:pPr lvl="1"/>
            <a:r>
              <a:rPr lang="en-FI" dirty="0" err="1"/>
              <a:t>Jatkot</a:t>
            </a:r>
            <a:r>
              <a:rPr lang="en-FI" dirty="0"/>
              <a:t> </a:t>
            </a:r>
            <a:r>
              <a:rPr lang="en-FI" dirty="0" err="1"/>
              <a:t>Apollossa</a:t>
            </a:r>
            <a:r>
              <a:rPr lang="en-FI" dirty="0"/>
              <a:t> </a:t>
            </a:r>
            <a:r>
              <a:rPr lang="en-FI" dirty="0" err="1"/>
              <a:t>klo</a:t>
            </a:r>
            <a:r>
              <a:rPr lang="en-FI" dirty="0"/>
              <a:t> 22 – </a:t>
            </a:r>
          </a:p>
          <a:p>
            <a:r>
              <a:rPr lang="fi-FI" dirty="0"/>
              <a:t>Seikkailua varten fuksit (ja tuutorit) keräävät 5-12 henkilön kokoisia joukkueita ja kiertävät opiskelijajärjestöjen </a:t>
            </a:r>
            <a:r>
              <a:rPr lang="en-FI" dirty="0"/>
              <a:t>sekä</a:t>
            </a:r>
            <a:r>
              <a:rPr lang="fi-FI" dirty="0"/>
              <a:t> sidosryhmien rasteja suorittaen erilaisia tehtäviä ja keräten pisteitä</a:t>
            </a:r>
            <a:r>
              <a:rPr lang="en-US" dirty="0"/>
              <a:t>​</a:t>
            </a:r>
          </a:p>
          <a:p>
            <a:r>
              <a:rPr lang="fi-FI" dirty="0"/>
              <a:t>Parhaiten rastikierroksesta suoriutuvat joukkueet palkitaan ja sen lisäksi seikkailussa kisataan myös hienoimmasta puvusta pukukisassa</a:t>
            </a:r>
            <a:r>
              <a:rPr lang="en-US" dirty="0"/>
              <a:t>​</a:t>
            </a:r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65942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3FABA9-7277-C3FD-2B09-743AC43C19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0364662-033F-BFD9-8CAF-4FFADD748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26"/>
          <a:stretch>
            <a:fillRect/>
          </a:stretch>
        </p:blipFill>
        <p:spPr>
          <a:xfrm>
            <a:off x="100209" y="-2040957"/>
            <a:ext cx="6759965" cy="5581555"/>
          </a:xfrm>
          <a:prstGeom prst="rect">
            <a:avLst/>
          </a:prstGeom>
        </p:spPr>
      </p:pic>
      <p:sp>
        <p:nvSpPr>
          <p:cNvPr id="9" name="Suorakulmio 8">
            <a:extLst>
              <a:ext uri="{FF2B5EF4-FFF2-40B4-BE49-F238E27FC236}">
                <a16:creationId xmlns:a16="http://schemas.microsoft.com/office/drawing/2014/main" id="{CF061925-A0A3-AA4A-B4FB-86EE07D0B93B}"/>
              </a:ext>
            </a:extLst>
          </p:cNvPr>
          <p:cNvSpPr/>
          <p:nvPr/>
        </p:nvSpPr>
        <p:spPr>
          <a:xfrm>
            <a:off x="0" y="0"/>
            <a:ext cx="2063416" cy="1200329"/>
          </a:xfrm>
          <a:prstGeom prst="rect">
            <a:avLst/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/>
          </a:p>
        </p:txBody>
      </p:sp>
      <p:sp>
        <p:nvSpPr>
          <p:cNvPr id="8" name="Tekstiruutu 7">
            <a:extLst>
              <a:ext uri="{FF2B5EF4-FFF2-40B4-BE49-F238E27FC236}">
                <a16:creationId xmlns:a16="http://schemas.microsoft.com/office/drawing/2014/main" id="{C45AD454-1871-F616-D027-F856C72229FD}"/>
              </a:ext>
            </a:extLst>
          </p:cNvPr>
          <p:cNvSpPr txBox="1"/>
          <p:nvPr/>
        </p:nvSpPr>
        <p:spPr>
          <a:xfrm>
            <a:off x="0" y="0"/>
            <a:ext cx="21897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FI" dirty="0" err="1"/>
              <a:t>Lisäksi</a:t>
            </a:r>
            <a:r>
              <a:rPr lang="en-FI" dirty="0"/>
              <a:t>:</a:t>
            </a:r>
          </a:p>
          <a:p>
            <a:r>
              <a:rPr lang="en-FI" dirty="0"/>
              <a:t>Domus Gaudium</a:t>
            </a:r>
          </a:p>
          <a:p>
            <a:r>
              <a:rPr lang="en-FI" dirty="0" err="1"/>
              <a:t>Keskustakampus</a:t>
            </a:r>
            <a:endParaRPr lang="en-FI" dirty="0"/>
          </a:p>
          <a:p>
            <a:r>
              <a:rPr lang="en-FI" dirty="0"/>
              <a:t>Järjestötilat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059AD87-F90A-A79C-0646-B7260AB1E7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65"/>
          <a:stretch>
            <a:fillRect/>
          </a:stretch>
        </p:blipFill>
        <p:spPr>
          <a:xfrm>
            <a:off x="-2302045" y="1555221"/>
            <a:ext cx="7772400" cy="530277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302504F-FEB2-2DB5-ADD1-CEB69C9F33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355" y="0"/>
            <a:ext cx="74110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144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404469-97AA-2233-DDAF-52298F398C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5E76CEB-0F23-B8DC-04C8-09A86470A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</a:t>
            </a:r>
            <a:r>
              <a:rPr lang="en-FI" dirty="0"/>
              <a:t>luevaraukset - Päivitetty 6.9.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60DFF428-9D28-B8C9-AC70-BEE8EC6D1E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FI" b="1" u="sng" dirty="0"/>
              <a:t>Tapahtuman lähtö- ja maalialue joudutaan siirtämään Kansalaistorilta Töölönlahden tapahtumapuiston B-lohkoon</a:t>
            </a:r>
          </a:p>
          <a:p>
            <a:r>
              <a:rPr lang="en-FI" dirty="0"/>
              <a:t>Kantakaupungin rakennustyömaiden takia Kaisaniemenpuistoon tai Hakasalmenpuistoon ei myönnetä alueenkäyttölupia</a:t>
            </a:r>
          </a:p>
          <a:p>
            <a:pPr lvl="1"/>
            <a:r>
              <a:rPr lang="en-FI" dirty="0"/>
              <a:t>Molemmat puistot ovat tästä huolimatta käytössä, mutta </a:t>
            </a:r>
            <a:r>
              <a:rPr lang="en-FI" b="1" dirty="0"/>
              <a:t>näillä sijaitseville rastipaikoille ei saa pystyttää tilapäisiä rakenteita (=telttoja)</a:t>
            </a:r>
          </a:p>
          <a:p>
            <a:r>
              <a:rPr lang="en-FI" dirty="0"/>
              <a:t>Tilapäisistä rakenteista</a:t>
            </a:r>
          </a:p>
          <a:p>
            <a:pPr lvl="1"/>
            <a:r>
              <a:rPr lang="en-FI" dirty="0"/>
              <a:t>Rastinpitäjien on varmistuttava, että tilapäiset rakenteet (teltat) on pystytetty valmistajan ohjeiden mukaisesti </a:t>
            </a:r>
            <a:r>
              <a:rPr lang="en-FI" b="1" dirty="0"/>
              <a:t>(TELTTAPAINOT)</a:t>
            </a:r>
          </a:p>
          <a:p>
            <a:pPr lvl="1"/>
            <a:r>
              <a:rPr lang="en-FI" b="1" u="sng" dirty="0"/>
              <a:t>Rastinpitäjän on oltava tietoinen telttansa sallitusta tuulikuormasta sekä sääolosuhteiden vaatiessa joko lisätä telttapainoja taikka purkaa teltta</a:t>
            </a:r>
          </a:p>
        </p:txBody>
      </p:sp>
    </p:spTree>
    <p:extLst>
      <p:ext uri="{BB962C8B-B14F-4D97-AF65-F5344CB8AC3E}">
        <p14:creationId xmlns:p14="http://schemas.microsoft.com/office/powerpoint/2010/main" val="594602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F943E-A571-0935-4FC0-5296BBB0B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D6A7C060-0388-276C-9140-4BB8F2223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 err="1"/>
              <a:t>Muistilista</a:t>
            </a:r>
            <a:r>
              <a:rPr lang="en-FI" dirty="0"/>
              <a:t> </a:t>
            </a:r>
            <a:r>
              <a:rPr lang="en-FI" dirty="0" err="1"/>
              <a:t>rastinpitoon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68044B5C-6713-E870-3141-C172DF5619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FI" dirty="0" err="1"/>
              <a:t>Rastin</a:t>
            </a:r>
            <a:r>
              <a:rPr lang="en-FI" dirty="0"/>
              <a:t> </a:t>
            </a:r>
            <a:r>
              <a:rPr lang="en-FI" dirty="0" err="1"/>
              <a:t>tehtävä</a:t>
            </a:r>
            <a:r>
              <a:rPr lang="en-FI" dirty="0"/>
              <a:t> </a:t>
            </a:r>
            <a:r>
              <a:rPr lang="en-FI" b="1" u="sng" dirty="0"/>
              <a:t>EI</a:t>
            </a:r>
            <a:r>
              <a:rPr lang="en-FI" dirty="0"/>
              <a:t> saa </a:t>
            </a:r>
            <a:r>
              <a:rPr lang="en-FI" dirty="0" err="1"/>
              <a:t>sisältää</a:t>
            </a:r>
            <a:r>
              <a:rPr lang="en-FI" dirty="0"/>
              <a:t> </a:t>
            </a:r>
            <a:r>
              <a:rPr lang="en-FI" dirty="0" err="1"/>
              <a:t>alkoholia</a:t>
            </a:r>
            <a:r>
              <a:rPr lang="en-FI" dirty="0"/>
              <a:t>, </a:t>
            </a:r>
            <a:r>
              <a:rPr lang="en-FI" dirty="0" err="1"/>
              <a:t>pakottamista</a:t>
            </a:r>
            <a:r>
              <a:rPr lang="en-FI" dirty="0"/>
              <a:t> tai </a:t>
            </a:r>
            <a:r>
              <a:rPr lang="en-FI" dirty="0" err="1"/>
              <a:t>osallistujen</a:t>
            </a:r>
            <a:r>
              <a:rPr lang="en-FI" dirty="0"/>
              <a:t> </a:t>
            </a:r>
            <a:r>
              <a:rPr lang="en-FI" dirty="0" err="1"/>
              <a:t>nolaamista</a:t>
            </a:r>
            <a:endParaRPr lang="en-FI" dirty="0"/>
          </a:p>
          <a:p>
            <a:r>
              <a:rPr lang="en-FI" dirty="0" err="1"/>
              <a:t>Rastin</a:t>
            </a:r>
            <a:r>
              <a:rPr lang="en-FI" dirty="0"/>
              <a:t> on </a:t>
            </a:r>
            <a:r>
              <a:rPr lang="en-FI" dirty="0" err="1"/>
              <a:t>oltava</a:t>
            </a:r>
            <a:r>
              <a:rPr lang="en-FI" dirty="0"/>
              <a:t> </a:t>
            </a:r>
            <a:r>
              <a:rPr lang="en-FI" dirty="0" err="1"/>
              <a:t>suoritettavissa</a:t>
            </a:r>
            <a:r>
              <a:rPr lang="en-FI" dirty="0"/>
              <a:t> </a:t>
            </a:r>
            <a:r>
              <a:rPr lang="en-FI" dirty="0" err="1"/>
              <a:t>ohjeistuksineen</a:t>
            </a:r>
            <a:r>
              <a:rPr lang="en-FI" dirty="0"/>
              <a:t> n. 10 </a:t>
            </a:r>
            <a:r>
              <a:rPr lang="en-FI" dirty="0" err="1"/>
              <a:t>minuutissa</a:t>
            </a:r>
            <a:endParaRPr lang="en-FI" dirty="0"/>
          </a:p>
          <a:p>
            <a:r>
              <a:rPr lang="en-FI" dirty="0"/>
              <a:t>Rastilla tulisi olla vähintään 2 suorituspistettä</a:t>
            </a:r>
          </a:p>
          <a:p>
            <a:r>
              <a:rPr lang="en-FI" dirty="0"/>
              <a:t>Joukkueiden koot 5-12 henkeä &gt; rastin tulisi olla suoritettavissa kaikilla joukkuekooilla</a:t>
            </a:r>
          </a:p>
          <a:p>
            <a:r>
              <a:rPr lang="en-FI" dirty="0" err="1"/>
              <a:t>Rastin</a:t>
            </a:r>
            <a:r>
              <a:rPr lang="en-FI" dirty="0"/>
              <a:t> on </a:t>
            </a:r>
            <a:r>
              <a:rPr lang="en-FI" dirty="0" err="1"/>
              <a:t>oltava</a:t>
            </a:r>
            <a:r>
              <a:rPr lang="en-FI" dirty="0"/>
              <a:t> </a:t>
            </a:r>
            <a:r>
              <a:rPr lang="en-FI" dirty="0" err="1"/>
              <a:t>auki</a:t>
            </a:r>
            <a:r>
              <a:rPr lang="en-FI" dirty="0"/>
              <a:t> </a:t>
            </a:r>
            <a:r>
              <a:rPr lang="en-FI" dirty="0" err="1"/>
              <a:t>klo</a:t>
            </a:r>
            <a:r>
              <a:rPr lang="en-FI" dirty="0"/>
              <a:t> 16.00 – 20.00</a:t>
            </a:r>
          </a:p>
          <a:p>
            <a:r>
              <a:rPr lang="en-FI" dirty="0" err="1"/>
              <a:t>Rastin</a:t>
            </a:r>
            <a:r>
              <a:rPr lang="en-FI" dirty="0"/>
              <a:t> on </a:t>
            </a:r>
            <a:r>
              <a:rPr lang="en-FI" dirty="0" err="1"/>
              <a:t>oltava</a:t>
            </a:r>
            <a:r>
              <a:rPr lang="en-FI" dirty="0"/>
              <a:t> </a:t>
            </a:r>
            <a:r>
              <a:rPr lang="en-FI" dirty="0" err="1"/>
              <a:t>suoritettavissa</a:t>
            </a:r>
            <a:r>
              <a:rPr lang="en-FI" dirty="0"/>
              <a:t> myös </a:t>
            </a:r>
            <a:r>
              <a:rPr lang="en-FI" dirty="0" err="1"/>
              <a:t>englanniksi</a:t>
            </a:r>
            <a:endParaRPr lang="en-FI" dirty="0"/>
          </a:p>
          <a:p>
            <a:r>
              <a:rPr lang="en-FI" dirty="0" err="1"/>
              <a:t>Rastit</a:t>
            </a:r>
            <a:r>
              <a:rPr lang="en-FI" dirty="0"/>
              <a:t> </a:t>
            </a:r>
            <a:r>
              <a:rPr lang="en-FI" dirty="0" err="1"/>
              <a:t>pisteytetään</a:t>
            </a:r>
            <a:r>
              <a:rPr lang="en-FI" dirty="0"/>
              <a:t> </a:t>
            </a:r>
            <a:r>
              <a:rPr lang="en-FI" dirty="0" err="1"/>
              <a:t>asteikolla</a:t>
            </a:r>
            <a:r>
              <a:rPr lang="en-FI" dirty="0"/>
              <a:t> 1-5</a:t>
            </a:r>
          </a:p>
          <a:p>
            <a:pPr lvl="1"/>
            <a:r>
              <a:rPr lang="en-FI" dirty="0" err="1"/>
              <a:t>Rastinpitäjä</a:t>
            </a:r>
            <a:r>
              <a:rPr lang="en-FI" dirty="0"/>
              <a:t> </a:t>
            </a:r>
            <a:r>
              <a:rPr lang="en-FI" dirty="0" err="1"/>
              <a:t>määrittää</a:t>
            </a:r>
            <a:r>
              <a:rPr lang="en-FI" dirty="0"/>
              <a:t> </a:t>
            </a:r>
            <a:r>
              <a:rPr lang="en-FI" dirty="0" err="1"/>
              <a:t>arviointikriteerit</a:t>
            </a:r>
            <a:endParaRPr lang="en-FI" dirty="0"/>
          </a:p>
          <a:p>
            <a:pPr lvl="2"/>
            <a:r>
              <a:rPr lang="en-FI" dirty="0" err="1"/>
              <a:t>Pisteitä</a:t>
            </a:r>
            <a:r>
              <a:rPr lang="en-FI" dirty="0"/>
              <a:t> saa </a:t>
            </a:r>
            <a:r>
              <a:rPr lang="en-FI" dirty="0" err="1"/>
              <a:t>antaa</a:t>
            </a:r>
            <a:r>
              <a:rPr lang="en-FI" dirty="0"/>
              <a:t> myös </a:t>
            </a:r>
            <a:r>
              <a:rPr lang="en-FI" dirty="0" err="1"/>
              <a:t>hyvästä</a:t>
            </a:r>
            <a:r>
              <a:rPr lang="en-FI" dirty="0"/>
              <a:t> </a:t>
            </a:r>
            <a:r>
              <a:rPr lang="en-FI" dirty="0" err="1"/>
              <a:t>fiiliksestä</a:t>
            </a:r>
            <a:endParaRPr lang="en-FI" dirty="0"/>
          </a:p>
          <a:p>
            <a:pPr lvl="1"/>
            <a:r>
              <a:rPr lang="en-FI" dirty="0"/>
              <a:t>Pisteet merkitään sähköisesti (rastinpitäjillä oltava käytössään internetyhteys sekä älylaite) </a:t>
            </a:r>
          </a:p>
        </p:txBody>
      </p:sp>
    </p:spTree>
    <p:extLst>
      <p:ext uri="{BB962C8B-B14F-4D97-AF65-F5344CB8AC3E}">
        <p14:creationId xmlns:p14="http://schemas.microsoft.com/office/powerpoint/2010/main" val="2724458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E1D99A-A8D3-31B7-5B15-E14619A24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68D11E7-B250-D125-35FA-2153FF896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 err="1"/>
              <a:t>Fuksiseikkailun</a:t>
            </a:r>
            <a:r>
              <a:rPr lang="en-FI" dirty="0"/>
              <a:t> </a:t>
            </a:r>
            <a:r>
              <a:rPr lang="en-FI" dirty="0" err="1"/>
              <a:t>säännöt</a:t>
            </a:r>
            <a:r>
              <a:rPr lang="en-FI" dirty="0"/>
              <a:t> (</a:t>
            </a:r>
            <a:r>
              <a:rPr lang="en-FI" dirty="0" err="1"/>
              <a:t>osallistujille</a:t>
            </a:r>
            <a:r>
              <a:rPr lang="en-FI" dirty="0"/>
              <a:t>)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CA183C7D-6108-7E1F-F28B-6E8E6C6352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FI" dirty="0" err="1"/>
              <a:t>Joukkue</a:t>
            </a:r>
            <a:r>
              <a:rPr lang="en-FI" dirty="0"/>
              <a:t> </a:t>
            </a:r>
            <a:r>
              <a:rPr lang="en-FI" dirty="0" err="1"/>
              <a:t>ei</a:t>
            </a:r>
            <a:r>
              <a:rPr lang="en-FI" dirty="0"/>
              <a:t> saa </a:t>
            </a:r>
            <a:r>
              <a:rPr lang="en-FI" dirty="0" err="1"/>
              <a:t>jakautua</a:t>
            </a:r>
            <a:r>
              <a:rPr lang="en-FI" dirty="0"/>
              <a:t> </a:t>
            </a:r>
            <a:r>
              <a:rPr lang="en-FI" dirty="0" err="1"/>
              <a:t>useampaan</a:t>
            </a:r>
            <a:r>
              <a:rPr lang="en-FI" dirty="0"/>
              <a:t> </a:t>
            </a:r>
            <a:r>
              <a:rPr lang="en-FI" dirty="0" err="1"/>
              <a:t>ryhmään</a:t>
            </a:r>
            <a:r>
              <a:rPr lang="en-FI" dirty="0"/>
              <a:t> ja </a:t>
            </a:r>
            <a:r>
              <a:rPr lang="en-FI" dirty="0" err="1"/>
              <a:t>suorittaa</a:t>
            </a:r>
            <a:r>
              <a:rPr lang="en-FI" dirty="0"/>
              <a:t> </a:t>
            </a:r>
            <a:r>
              <a:rPr lang="en-FI" dirty="0" err="1"/>
              <a:t>rasteja</a:t>
            </a:r>
            <a:r>
              <a:rPr lang="en-FI" dirty="0"/>
              <a:t> </a:t>
            </a:r>
            <a:r>
              <a:rPr lang="en-FI" dirty="0" err="1"/>
              <a:t>samanaikaisesti</a:t>
            </a:r>
            <a:endParaRPr lang="en-FI" dirty="0"/>
          </a:p>
          <a:p>
            <a:pPr lvl="1"/>
            <a:r>
              <a:rPr lang="en-FI" dirty="0"/>
              <a:t>Koko joukkueen on oltava paikalla rastia suorittaessaan</a:t>
            </a:r>
          </a:p>
          <a:p>
            <a:r>
              <a:rPr lang="en-FI" dirty="0"/>
              <a:t>Jokaiselle </a:t>
            </a:r>
            <a:r>
              <a:rPr lang="en-FI" dirty="0" err="1"/>
              <a:t>joukkueelle</a:t>
            </a:r>
            <a:r>
              <a:rPr lang="en-FI" dirty="0"/>
              <a:t> </a:t>
            </a:r>
            <a:r>
              <a:rPr lang="en-FI" dirty="0" err="1"/>
              <a:t>annetaan</a:t>
            </a:r>
            <a:r>
              <a:rPr lang="en-FI" dirty="0"/>
              <a:t> </a:t>
            </a:r>
            <a:r>
              <a:rPr lang="en-FI" dirty="0" err="1"/>
              <a:t>pakollinen</a:t>
            </a:r>
            <a:r>
              <a:rPr lang="en-FI" dirty="0"/>
              <a:t> </a:t>
            </a:r>
            <a:r>
              <a:rPr lang="en-FI" dirty="0" err="1"/>
              <a:t>aloitusrasti</a:t>
            </a:r>
            <a:endParaRPr lang="en-FI" dirty="0"/>
          </a:p>
          <a:p>
            <a:r>
              <a:rPr lang="en-FI" dirty="0" err="1"/>
              <a:t>Joukkueen</a:t>
            </a:r>
            <a:r>
              <a:rPr lang="en-FI" dirty="0"/>
              <a:t> on </a:t>
            </a:r>
            <a:r>
              <a:rPr lang="en-FI" dirty="0" err="1"/>
              <a:t>suoritettava</a:t>
            </a:r>
            <a:r>
              <a:rPr lang="en-FI" dirty="0"/>
              <a:t> </a:t>
            </a:r>
            <a:r>
              <a:rPr lang="en-FI" dirty="0" err="1"/>
              <a:t>rasteja</a:t>
            </a:r>
            <a:r>
              <a:rPr lang="en-FI" dirty="0"/>
              <a:t> </a:t>
            </a:r>
            <a:r>
              <a:rPr lang="en-FI" dirty="0" err="1"/>
              <a:t>vähintään</a:t>
            </a:r>
            <a:r>
              <a:rPr lang="en-FI" dirty="0"/>
              <a:t> </a:t>
            </a:r>
            <a:r>
              <a:rPr lang="en-FI" dirty="0" err="1"/>
              <a:t>kolmelta</a:t>
            </a:r>
            <a:r>
              <a:rPr lang="en-FI" dirty="0"/>
              <a:t> </a:t>
            </a:r>
            <a:r>
              <a:rPr lang="en-FI" dirty="0" err="1"/>
              <a:t>eri</a:t>
            </a:r>
            <a:r>
              <a:rPr lang="en-FI" dirty="0"/>
              <a:t> </a:t>
            </a:r>
            <a:r>
              <a:rPr lang="en-FI" dirty="0" err="1"/>
              <a:t>rastialueelta</a:t>
            </a:r>
            <a:endParaRPr lang="en-FI" dirty="0"/>
          </a:p>
          <a:p>
            <a:pPr lvl="1"/>
            <a:r>
              <a:rPr lang="en-FI" dirty="0" err="1"/>
              <a:t>Osalta</a:t>
            </a:r>
            <a:r>
              <a:rPr lang="en-FI" dirty="0"/>
              <a:t> </a:t>
            </a:r>
            <a:r>
              <a:rPr lang="en-FI" dirty="0" err="1"/>
              <a:t>rastialueista</a:t>
            </a:r>
            <a:r>
              <a:rPr lang="en-FI" dirty="0"/>
              <a:t> saa </a:t>
            </a:r>
            <a:r>
              <a:rPr lang="en-FI" dirty="0" err="1"/>
              <a:t>aluekohtaisia</a:t>
            </a:r>
            <a:r>
              <a:rPr lang="en-FI" dirty="0"/>
              <a:t> </a:t>
            </a:r>
            <a:r>
              <a:rPr lang="en-FI" dirty="0" err="1"/>
              <a:t>lisäpisteitä</a:t>
            </a:r>
            <a:r>
              <a:rPr lang="en-FI" dirty="0"/>
              <a:t>. Lisäpisteitä saa vain kerran per rastialue</a:t>
            </a:r>
          </a:p>
        </p:txBody>
      </p:sp>
    </p:spTree>
    <p:extLst>
      <p:ext uri="{BB962C8B-B14F-4D97-AF65-F5344CB8AC3E}">
        <p14:creationId xmlns:p14="http://schemas.microsoft.com/office/powerpoint/2010/main" val="2000911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1A091-BEB5-2C3B-4955-2635E649E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7B7C7EF9-5C85-7EA9-D328-644488E6B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 err="1"/>
              <a:t>Turvallisuus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E19E5368-4F5F-8E1B-270C-02DB000B57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FI" dirty="0" err="1"/>
              <a:t>Tapahtumassa</a:t>
            </a:r>
            <a:r>
              <a:rPr lang="en-FI" dirty="0"/>
              <a:t> </a:t>
            </a:r>
            <a:r>
              <a:rPr lang="en-FI" dirty="0" err="1"/>
              <a:t>noudatetaan</a:t>
            </a:r>
            <a:r>
              <a:rPr lang="en-FI" dirty="0"/>
              <a:t> </a:t>
            </a:r>
            <a:r>
              <a:rPr lang="en-FI" dirty="0" err="1"/>
              <a:t>HYYn</a:t>
            </a:r>
            <a:r>
              <a:rPr lang="en-FI" dirty="0"/>
              <a:t> </a:t>
            </a:r>
            <a:r>
              <a:rPr lang="en-FI" dirty="0" err="1"/>
              <a:t>turvallisemman</a:t>
            </a:r>
            <a:r>
              <a:rPr lang="en-FI" dirty="0"/>
              <a:t> </a:t>
            </a:r>
            <a:r>
              <a:rPr lang="en-FI" dirty="0" err="1"/>
              <a:t>tilan</a:t>
            </a:r>
            <a:r>
              <a:rPr lang="en-FI" dirty="0"/>
              <a:t> </a:t>
            </a:r>
            <a:r>
              <a:rPr lang="en-FI" dirty="0" err="1"/>
              <a:t>periaatteita</a:t>
            </a:r>
            <a:endParaRPr lang="en-FI" dirty="0"/>
          </a:p>
          <a:p>
            <a:pPr lvl="1"/>
            <a:r>
              <a:rPr lang="fi-FI" dirty="0">
                <a:hlinkClick r:id="rId2"/>
              </a:rPr>
              <a:t>https://hyy.fi/fi/uutiset/hyyn-turvallisemman-tilan-periaatteet/</a:t>
            </a:r>
            <a:endParaRPr lang="en-FI" dirty="0"/>
          </a:p>
          <a:p>
            <a:r>
              <a:rPr lang="en-FI" dirty="0" err="1"/>
              <a:t>Tapahtumassa</a:t>
            </a:r>
            <a:r>
              <a:rPr lang="en-FI" dirty="0"/>
              <a:t> on </a:t>
            </a:r>
            <a:r>
              <a:rPr lang="en-FI" dirty="0" err="1"/>
              <a:t>järjestyksenvalvonta</a:t>
            </a:r>
            <a:r>
              <a:rPr lang="en-FI" dirty="0"/>
              <a:t>, </a:t>
            </a:r>
            <a:r>
              <a:rPr lang="en-FI" dirty="0" err="1"/>
              <a:t>ensiapu</a:t>
            </a:r>
            <a:r>
              <a:rPr lang="en-FI" dirty="0"/>
              <a:t> </a:t>
            </a:r>
            <a:r>
              <a:rPr lang="en-FI" dirty="0" err="1"/>
              <a:t>sekä</a:t>
            </a:r>
            <a:r>
              <a:rPr lang="en-FI" dirty="0"/>
              <a:t> </a:t>
            </a:r>
            <a:r>
              <a:rPr lang="en-FI" dirty="0" err="1"/>
              <a:t>tapahtumaturvallisuushenkilöt</a:t>
            </a:r>
            <a:endParaRPr lang="en-FI" dirty="0"/>
          </a:p>
          <a:p>
            <a:pPr lvl="1"/>
            <a:r>
              <a:rPr lang="en-FI" dirty="0" err="1"/>
              <a:t>Järjestyksenvalvonnan</a:t>
            </a:r>
            <a:r>
              <a:rPr lang="en-FI" dirty="0"/>
              <a:t>, </a:t>
            </a:r>
            <a:r>
              <a:rPr lang="en-FI" dirty="0" err="1"/>
              <a:t>ensiavun</a:t>
            </a:r>
            <a:r>
              <a:rPr lang="en-FI" dirty="0"/>
              <a:t> </a:t>
            </a:r>
            <a:r>
              <a:rPr lang="en-FI" dirty="0" err="1"/>
              <a:t>sekä</a:t>
            </a:r>
            <a:r>
              <a:rPr lang="en-FI" dirty="0"/>
              <a:t> </a:t>
            </a:r>
            <a:r>
              <a:rPr lang="en-FI" dirty="0" err="1"/>
              <a:t>tapahtumaturvallisuushenkilöt</a:t>
            </a:r>
            <a:r>
              <a:rPr lang="en-FI" dirty="0"/>
              <a:t> </a:t>
            </a:r>
            <a:r>
              <a:rPr lang="en-FI" dirty="0" err="1"/>
              <a:t>tavoitatte</a:t>
            </a:r>
            <a:r>
              <a:rPr lang="en-FI" dirty="0"/>
              <a:t> </a:t>
            </a:r>
            <a:r>
              <a:rPr lang="en-FI" dirty="0" err="1"/>
              <a:t>Kansalaistorilta</a:t>
            </a:r>
            <a:endParaRPr lang="en-FI" dirty="0"/>
          </a:p>
          <a:p>
            <a:pPr lvl="2"/>
            <a:r>
              <a:rPr lang="en-FI" dirty="0" err="1"/>
              <a:t>Yhteystiedot</a:t>
            </a:r>
            <a:r>
              <a:rPr lang="en-FI" dirty="0"/>
              <a:t> </a:t>
            </a:r>
            <a:r>
              <a:rPr lang="en-FI" dirty="0" err="1"/>
              <a:t>toimitetaan</a:t>
            </a:r>
            <a:r>
              <a:rPr lang="en-FI" dirty="0"/>
              <a:t> </a:t>
            </a:r>
            <a:r>
              <a:rPr lang="en-FI" dirty="0" err="1"/>
              <a:t>myöhemmin</a:t>
            </a:r>
            <a:endParaRPr lang="en-FI" dirty="0"/>
          </a:p>
          <a:p>
            <a:r>
              <a:rPr lang="en-FI" b="1" err="1"/>
              <a:t>Kiireellisissä</a:t>
            </a:r>
            <a:r>
              <a:rPr lang="en-FI" b="1" dirty="0"/>
              <a:t> </a:t>
            </a:r>
            <a:r>
              <a:rPr lang="en-FI" b="1" err="1"/>
              <a:t>henkeä</a:t>
            </a:r>
            <a:r>
              <a:rPr lang="en-FI" b="1" dirty="0"/>
              <a:t>, </a:t>
            </a:r>
            <a:r>
              <a:rPr lang="en-FI" b="1" err="1"/>
              <a:t>terveyttä</a:t>
            </a:r>
            <a:r>
              <a:rPr lang="en-FI" b="1" dirty="0"/>
              <a:t>, </a:t>
            </a:r>
            <a:r>
              <a:rPr lang="en-FI" b="1" err="1"/>
              <a:t>omaisuutta</a:t>
            </a:r>
            <a:r>
              <a:rPr lang="en-FI" b="1" dirty="0"/>
              <a:t> tai </a:t>
            </a:r>
            <a:r>
              <a:rPr lang="en-FI" b="1" err="1"/>
              <a:t>ympäristöä</a:t>
            </a:r>
            <a:r>
              <a:rPr lang="en-FI" b="1" dirty="0"/>
              <a:t> </a:t>
            </a:r>
            <a:r>
              <a:rPr lang="en-FI" b="1" err="1"/>
              <a:t>uhkaavissa</a:t>
            </a:r>
            <a:r>
              <a:rPr lang="en-FI" b="1" dirty="0"/>
              <a:t> </a:t>
            </a:r>
            <a:r>
              <a:rPr lang="en-FI" b="1" err="1"/>
              <a:t>hätätilanteissa</a:t>
            </a:r>
            <a:r>
              <a:rPr lang="en-FI" b="1" dirty="0"/>
              <a:t> </a:t>
            </a:r>
            <a:r>
              <a:rPr lang="en-FI" b="1"/>
              <a:t>soita ensin </a:t>
            </a:r>
            <a:r>
              <a:rPr lang="en-FI" b="1" err="1"/>
              <a:t>hätänumeroon</a:t>
            </a:r>
            <a:r>
              <a:rPr lang="en-FI" b="1" dirty="0"/>
              <a:t> 112</a:t>
            </a:r>
          </a:p>
        </p:txBody>
      </p:sp>
    </p:spTree>
    <p:extLst>
      <p:ext uri="{BB962C8B-B14F-4D97-AF65-F5344CB8AC3E}">
        <p14:creationId xmlns:p14="http://schemas.microsoft.com/office/powerpoint/2010/main" val="819791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DFCE33-70EC-51BC-D510-9D560D1A5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EC1666A6-6F26-CE47-5451-46DA3441B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FI" dirty="0" err="1"/>
              <a:t>Muuta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FA2A4CED-1CAE-96F6-DA00-FAB448B6C5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FI" dirty="0"/>
              <a:t>Tapahtuman </a:t>
            </a:r>
            <a:r>
              <a:rPr lang="en-FI" dirty="0" err="1"/>
              <a:t>esteettömyystiedot</a:t>
            </a:r>
            <a:r>
              <a:rPr lang="en-FI" dirty="0"/>
              <a:t> </a:t>
            </a:r>
            <a:r>
              <a:rPr lang="en-FI" dirty="0" err="1"/>
              <a:t>löytyvät</a:t>
            </a:r>
            <a:r>
              <a:rPr lang="en-FI" dirty="0"/>
              <a:t> </a:t>
            </a:r>
            <a:r>
              <a:rPr lang="en-FI" dirty="0" err="1"/>
              <a:t>tapahtumasivuilta</a:t>
            </a:r>
            <a:endParaRPr lang="en-FI" dirty="0"/>
          </a:p>
          <a:p>
            <a:pPr lvl="1"/>
            <a:r>
              <a:rPr lang="en-US" dirty="0">
                <a:hlinkClick r:id="rId2"/>
              </a:rPr>
              <a:t>https://hyy.fi/fi/opiskelijatoiminta/tapahtumat/fuksiseikkailu/</a:t>
            </a:r>
            <a:endParaRPr lang="en-FI" dirty="0"/>
          </a:p>
          <a:p>
            <a:r>
              <a:rPr lang="en-FI" dirty="0"/>
              <a:t>Tarkat rastipaikat ja rastien numerot ilmoitetaan viimeistään 14.9. </a:t>
            </a:r>
            <a:r>
              <a:rPr lang="en-FI" b="1" u="sng" dirty="0" err="1"/>
              <a:t>tapahtumaan</a:t>
            </a:r>
            <a:r>
              <a:rPr lang="en-FI" b="1" u="sng" dirty="0"/>
              <a:t> </a:t>
            </a:r>
            <a:r>
              <a:rPr lang="en-FI" b="1" u="sng" dirty="0" err="1"/>
              <a:t>ilmoittautuessa</a:t>
            </a:r>
            <a:r>
              <a:rPr lang="en-FI" b="1" u="sng" dirty="0"/>
              <a:t> </a:t>
            </a:r>
            <a:r>
              <a:rPr lang="en-FI" b="1" u="sng" dirty="0" err="1"/>
              <a:t>käytettyyn</a:t>
            </a:r>
            <a:r>
              <a:rPr lang="en-FI" b="1" u="sng" dirty="0"/>
              <a:t> </a:t>
            </a:r>
            <a:r>
              <a:rPr lang="en-FI" b="1" u="sng" dirty="0" err="1"/>
              <a:t>sähköpostiosoitteeseen</a:t>
            </a:r>
            <a:endParaRPr lang="en-FI" b="1" u="sng" dirty="0"/>
          </a:p>
          <a:p>
            <a:pPr lvl="1"/>
            <a:r>
              <a:rPr lang="en-FI" dirty="0"/>
              <a:t>Sama viesti tulee sisältämään kattavat rastinpitäjän ohjeet</a:t>
            </a:r>
          </a:p>
          <a:p>
            <a:r>
              <a:rPr lang="en-FI" dirty="0"/>
              <a:t>Rastinpitäjille tehdään Telegram-ryhmä, jossa voi esim. </a:t>
            </a:r>
            <a:r>
              <a:rPr lang="en-GB" dirty="0"/>
              <a:t>e</a:t>
            </a:r>
            <a:r>
              <a:rPr lang="en-FI" dirty="0"/>
              <a:t>sittää käytännön kysymyksiä tai ilmoittaa ruuhkautuneista suoritusalueista</a:t>
            </a:r>
          </a:p>
          <a:p>
            <a:r>
              <a:rPr lang="en-FI" dirty="0"/>
              <a:t>Tapahtuman viralliset jatkot Apollossa, esiintyjänä Jaakko Kulta</a:t>
            </a:r>
          </a:p>
          <a:p>
            <a:pPr lvl="1"/>
            <a:r>
              <a:rPr lang="en-FI" dirty="0"/>
              <a:t>Rastinpitäjille oma alennushintainen lippukategoria Kide.Appissa</a:t>
            </a:r>
          </a:p>
          <a:p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4224430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026F7-D936-9B25-ED92-DD2144A4B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4C126B5-F751-A62A-D858-9EA32F9EF9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5518" y="2956529"/>
            <a:ext cx="11240964" cy="944942"/>
          </a:xfrm>
        </p:spPr>
        <p:txBody>
          <a:bodyPr/>
          <a:lstStyle/>
          <a:p>
            <a:r>
              <a:rPr lang="en-FI" dirty="0" err="1"/>
              <a:t>Kysymyksiä</a:t>
            </a:r>
            <a:r>
              <a:rPr lang="en-FI" dirty="0"/>
              <a:t>?</a:t>
            </a:r>
            <a:endParaRPr lang="fi-FI" dirty="0"/>
          </a:p>
        </p:txBody>
      </p:sp>
      <p:sp>
        <p:nvSpPr>
          <p:cNvPr id="3" name="Otsikko 1">
            <a:extLst>
              <a:ext uri="{FF2B5EF4-FFF2-40B4-BE49-F238E27FC236}">
                <a16:creationId xmlns:a16="http://schemas.microsoft.com/office/drawing/2014/main" id="{D7F2FA1B-C837-19BD-3715-C22CC46F2994}"/>
              </a:ext>
            </a:extLst>
          </p:cNvPr>
          <p:cNvSpPr txBox="1">
            <a:spLocks/>
          </p:cNvSpPr>
          <p:nvPr/>
        </p:nvSpPr>
        <p:spPr>
          <a:xfrm>
            <a:off x="583802" y="5497197"/>
            <a:ext cx="9564835" cy="94494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FI" dirty="0"/>
          </a:p>
          <a:p>
            <a:r>
              <a:rPr lang="en-FI" dirty="0"/>
              <a:t>Tuottaja				Järjestöasiantuntija		Viestintäasiantuntija</a:t>
            </a:r>
          </a:p>
          <a:p>
            <a:endParaRPr lang="en-FI" dirty="0"/>
          </a:p>
          <a:p>
            <a:r>
              <a:rPr lang="en-FI" dirty="0"/>
              <a:t>Aleksi von Hintze			Janne </a:t>
            </a:r>
            <a:r>
              <a:rPr lang="en-FI" dirty="0" err="1"/>
              <a:t>SaranPÄÄ</a:t>
            </a:r>
            <a:r>
              <a:rPr lang="en-FI" dirty="0"/>
              <a:t>			Vilma Viertola</a:t>
            </a:r>
          </a:p>
          <a:p>
            <a:endParaRPr lang="en-FI" sz="4000" dirty="0"/>
          </a:p>
          <a:p>
            <a:r>
              <a:rPr lang="en-US" sz="4000" dirty="0"/>
              <a:t>A</a:t>
            </a:r>
            <a:r>
              <a:rPr lang="en-FI" sz="4000" dirty="0"/>
              <a:t>leksi.vonhintze@hyy.fi			Janne.saranpaa@hyy.fi			Vilma.</a:t>
            </a:r>
            <a:r>
              <a:rPr lang="en-US" sz="4000" dirty="0"/>
              <a:t>V</a:t>
            </a:r>
            <a:r>
              <a:rPr lang="en-FI" sz="4000" dirty="0"/>
              <a:t>iertola@hyy.fi</a:t>
            </a:r>
          </a:p>
          <a:p>
            <a:endParaRPr lang="en-FI" sz="4000" dirty="0"/>
          </a:p>
          <a:p>
            <a:r>
              <a:rPr lang="en-FI" sz="4000" b="1" dirty="0"/>
              <a:t>050 477 1782				050 537 3798				050 420 5566</a:t>
            </a:r>
            <a:endParaRPr lang="fi-FI" sz="4000" b="1" dirty="0"/>
          </a:p>
        </p:txBody>
      </p:sp>
    </p:spTree>
    <p:extLst>
      <p:ext uri="{BB962C8B-B14F-4D97-AF65-F5344CB8AC3E}">
        <p14:creationId xmlns:p14="http://schemas.microsoft.com/office/powerpoint/2010/main" val="42032463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HYY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EB0022"/>
      </a:accent1>
      <a:accent2>
        <a:srgbClr val="4D2165"/>
      </a:accent2>
      <a:accent3>
        <a:srgbClr val="26513D"/>
      </a:accent3>
      <a:accent4>
        <a:srgbClr val="FFFF72"/>
      </a:accent4>
      <a:accent5>
        <a:srgbClr val="AFEEE3"/>
      </a:accent5>
      <a:accent6>
        <a:srgbClr val="FFC4D8"/>
      </a:accent6>
      <a:hlink>
        <a:srgbClr val="85C0FB"/>
      </a:hlink>
      <a:folHlink>
        <a:srgbClr val="0070C0"/>
      </a:folHlink>
    </a:clrScheme>
    <a:fontScheme name="Mukautettu 1">
      <a:majorFont>
        <a:latin typeface="Separat Bold"/>
        <a:ea typeface=""/>
        <a:cs typeface=""/>
      </a:majorFont>
      <a:minorFont>
        <a:latin typeface="PT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0F1938EE66B64B9CD1D95842EDA7EB" ma:contentTypeVersion="13" ma:contentTypeDescription="Create a new document." ma:contentTypeScope="" ma:versionID="55cffd70b016a40c3b6398648c464b61">
  <xsd:schema xmlns:xsd="http://www.w3.org/2001/XMLSchema" xmlns:xs="http://www.w3.org/2001/XMLSchema" xmlns:p="http://schemas.microsoft.com/office/2006/metadata/properties" xmlns:ns2="6d1714b4-632b-4faa-a51c-81bc52f1d9f6" xmlns:ns3="d727940c-e416-4423-afe6-b7a9f2e00a9c" targetNamespace="http://schemas.microsoft.com/office/2006/metadata/properties" ma:root="true" ma:fieldsID="a3d23895e6e1576cce21edd931290a82" ns2:_="" ns3:_="">
    <xsd:import namespace="6d1714b4-632b-4faa-a51c-81bc52f1d9f6"/>
    <xsd:import namespace="d727940c-e416-4423-afe6-b7a9f2e00a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1714b4-632b-4faa-a51c-81bc52f1d9f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84b9124-e4ef-40bc-9e0a-ee2e878c876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27940c-e416-4423-afe6-b7a9f2e00a9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83bbc508-04c3-4dfe-b8e2-bfb5ab9b643e}" ma:internalName="TaxCatchAll" ma:showField="CatchAllData" ma:web="d727940c-e416-4423-afe6-b7a9f2e00a9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d1714b4-632b-4faa-a51c-81bc52f1d9f6">
      <Terms xmlns="http://schemas.microsoft.com/office/infopath/2007/PartnerControls"/>
    </lcf76f155ced4ddcb4097134ff3c332f>
    <TaxCatchAll xmlns="d727940c-e416-4423-afe6-b7a9f2e00a9c" xsi:nil="true"/>
  </documentManagement>
</p:properties>
</file>

<file path=customXml/itemProps1.xml><?xml version="1.0" encoding="utf-8"?>
<ds:datastoreItem xmlns:ds="http://schemas.openxmlformats.org/officeDocument/2006/customXml" ds:itemID="{37157E20-405A-4945-97F0-3FEF6C5811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d1714b4-632b-4faa-a51c-81bc52f1d9f6"/>
    <ds:schemaRef ds:uri="d727940c-e416-4423-afe6-b7a9f2e00a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D841FA1-F20A-4AAD-9264-6AC1D7645E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B97ADD-5A1E-4ED5-91AF-2099B305B7E0}">
  <ds:schemaRefs>
    <ds:schemaRef ds:uri="http://purl.org/dc/dcmitype/"/>
    <ds:schemaRef ds:uri="http://www.w3.org/XML/1998/namespace"/>
    <ds:schemaRef ds:uri="http://schemas.microsoft.com/office/2006/documentManagement/types"/>
    <ds:schemaRef ds:uri="6d1714b4-632b-4faa-a51c-81bc52f1d9f6"/>
    <ds:schemaRef ds:uri="d727940c-e416-4423-afe6-b7a9f2e00a9c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1060</TotalTime>
  <Words>466</Words>
  <Application>Microsoft Macintosh PowerPoint</Application>
  <PresentationFormat>Widescreen</PresentationFormat>
  <Paragraphs>60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PT Serif</vt:lpstr>
      <vt:lpstr>Separat Bold</vt:lpstr>
      <vt:lpstr>Office-teema</vt:lpstr>
      <vt:lpstr>PowerPoint Presentation</vt:lpstr>
      <vt:lpstr>Mikä on fuksiseikkailu?</vt:lpstr>
      <vt:lpstr>PowerPoint Presentation</vt:lpstr>
      <vt:lpstr>Aluevaraukset - Päivitetty 6.9.</vt:lpstr>
      <vt:lpstr>Muistilista rastinpitoon</vt:lpstr>
      <vt:lpstr>Fuksiseikkailun säännöt (osallistujille)</vt:lpstr>
      <vt:lpstr>Turvallisuus</vt:lpstr>
      <vt:lpstr>Muuta</vt:lpstr>
      <vt:lpstr>Kysymyksiä?</vt:lpstr>
    </vt:vector>
  </TitlesOfParts>
  <Company>Helsingin Yliopiston Ylioppilaskunta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PowerPoint-esitys</dc:title>
  <dc:creator>Raatikainen Mikko</dc:creator>
  <cp:lastModifiedBy>Aleksi vonHintze</cp:lastModifiedBy>
  <cp:revision>47</cp:revision>
  <dcterms:created xsi:type="dcterms:W3CDTF">2020-01-10T14:55:43Z</dcterms:created>
  <dcterms:modified xsi:type="dcterms:W3CDTF">2026-09-06T20:46:09Z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0x010100490F1938EE66B64B9CD1D95842EDA7EB</vt:lpwstr>
  </property>
  <property fmtid="{D5CDD505-2E9C-101B-9397-08002B2CF9AE}" pid="3" name="MediaServiceImageTags">
    <vt:lpwstr/>
  </property>
</Properties>
</file>