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5" r:id="rId2"/>
    <p:sldMasterId id="2147483698" r:id="rId3"/>
    <p:sldMasterId id="2147483711" r:id="rId4"/>
    <p:sldMasterId id="2147483724" r:id="rId5"/>
    <p:sldMasterId id="2147483737" r:id="rId6"/>
  </p:sldMasterIdLst>
  <p:sldIdLst>
    <p:sldId id="256" r:id="rId7"/>
    <p:sldId id="258" r:id="rId8"/>
    <p:sldId id="260" r:id="rId9"/>
    <p:sldId id="257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84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97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1058779"/>
            <a:ext cx="2628900" cy="4724183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058779"/>
            <a:ext cx="7734300" cy="472418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065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99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809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398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3984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349579"/>
            <a:ext cx="10515600" cy="14086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36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2005012"/>
            <a:ext cx="5175143" cy="380223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8583" y="2005012"/>
            <a:ext cx="5255216" cy="380223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9792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971884"/>
            <a:ext cx="5183187" cy="662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0612" y="1971884"/>
            <a:ext cx="5183188" cy="662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838199" y="1075037"/>
            <a:ext cx="10515600" cy="79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13"/>
          </p:nvPr>
        </p:nvSpPr>
        <p:spPr>
          <a:xfrm>
            <a:off x="838199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7539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075038"/>
            <a:ext cx="10515600" cy="965651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944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65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885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847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1600" y="1322932"/>
            <a:ext cx="6172200" cy="44600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384969"/>
            <a:ext cx="3932237" cy="33979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79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1600" y="1244726"/>
            <a:ext cx="6172200" cy="4525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2306763"/>
            <a:ext cx="3932237" cy="34638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589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311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1058779"/>
            <a:ext cx="2628900" cy="4724183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058779"/>
            <a:ext cx="7734300" cy="472418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3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1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901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6101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3984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349579"/>
            <a:ext cx="10515600" cy="14086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40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2005012"/>
            <a:ext cx="5175143" cy="380223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8583" y="2005012"/>
            <a:ext cx="5255216" cy="380223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4331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971884"/>
            <a:ext cx="5183187" cy="662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0612" y="1971884"/>
            <a:ext cx="5183188" cy="662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838199" y="1075037"/>
            <a:ext cx="10515600" cy="79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13"/>
          </p:nvPr>
        </p:nvSpPr>
        <p:spPr>
          <a:xfrm>
            <a:off x="838199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9435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3984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349579"/>
            <a:ext cx="10515600" cy="14086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072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075038"/>
            <a:ext cx="10515600" cy="965651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359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7873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847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1600" y="1322932"/>
            <a:ext cx="6172200" cy="44600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384969"/>
            <a:ext cx="3932237" cy="33979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266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1600" y="1244726"/>
            <a:ext cx="6172200" cy="4525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2306763"/>
            <a:ext cx="3932237" cy="34638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72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347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1058779"/>
            <a:ext cx="2628900" cy="4724183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058779"/>
            <a:ext cx="7734300" cy="472418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859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85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681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412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3984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349579"/>
            <a:ext cx="10515600" cy="14086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62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2005012"/>
            <a:ext cx="5175143" cy="380223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8583" y="2005012"/>
            <a:ext cx="5255216" cy="380223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363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2005012"/>
            <a:ext cx="5175143" cy="380223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8583" y="2005012"/>
            <a:ext cx="5255216" cy="380223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605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971884"/>
            <a:ext cx="5183187" cy="662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0612" y="1971884"/>
            <a:ext cx="5183188" cy="662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838199" y="1075037"/>
            <a:ext cx="10515600" cy="79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13"/>
          </p:nvPr>
        </p:nvSpPr>
        <p:spPr>
          <a:xfrm>
            <a:off x="838199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01296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075038"/>
            <a:ext cx="10515600" cy="965651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434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0641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847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1600" y="1322932"/>
            <a:ext cx="6172200" cy="44600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384969"/>
            <a:ext cx="3932237" cy="33979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9488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1600" y="1244726"/>
            <a:ext cx="6172200" cy="4525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2306763"/>
            <a:ext cx="3932237" cy="34638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761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006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1058779"/>
            <a:ext cx="2628900" cy="4724183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058779"/>
            <a:ext cx="7734300" cy="472418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4966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35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398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971884"/>
            <a:ext cx="5183187" cy="662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0612" y="1971884"/>
            <a:ext cx="5183188" cy="662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671762"/>
            <a:ext cx="5183188" cy="309884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838199" y="1075037"/>
            <a:ext cx="10515600" cy="79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13"/>
          </p:nvPr>
        </p:nvSpPr>
        <p:spPr>
          <a:xfrm>
            <a:off x="838199" y="2671762"/>
            <a:ext cx="5183188" cy="309884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6780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47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3984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349579"/>
            <a:ext cx="10515600" cy="14086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629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2005012"/>
            <a:ext cx="5175143" cy="380223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8583" y="2005012"/>
            <a:ext cx="5255216" cy="380223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365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971884"/>
            <a:ext cx="5183187" cy="662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0612" y="1971884"/>
            <a:ext cx="5183188" cy="662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838199" y="1075037"/>
            <a:ext cx="10515600" cy="79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13"/>
          </p:nvPr>
        </p:nvSpPr>
        <p:spPr>
          <a:xfrm>
            <a:off x="838199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66032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075038"/>
            <a:ext cx="10515600" cy="965651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6118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643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847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1600" y="1322932"/>
            <a:ext cx="6172200" cy="44600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384969"/>
            <a:ext cx="3932237" cy="33979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8319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1600" y="1244726"/>
            <a:ext cx="6172200" cy="4525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2306763"/>
            <a:ext cx="3932237" cy="34638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7994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9936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1058779"/>
            <a:ext cx="2628900" cy="4724183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058779"/>
            <a:ext cx="7734300" cy="472418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6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075038"/>
            <a:ext cx="10515600" cy="965651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8230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97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275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2894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3984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349579"/>
            <a:ext cx="10515600" cy="14086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87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2005012"/>
            <a:ext cx="5175143" cy="380223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8583" y="2005012"/>
            <a:ext cx="5255216" cy="380223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013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971884"/>
            <a:ext cx="5183187" cy="6626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0612" y="1971884"/>
            <a:ext cx="5183188" cy="662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838199" y="1075037"/>
            <a:ext cx="10515600" cy="793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5"/>
          <p:cNvSpPr>
            <a:spLocks noGrp="1"/>
          </p:cNvSpPr>
          <p:nvPr>
            <p:ph sz="quarter" idx="13"/>
          </p:nvPr>
        </p:nvSpPr>
        <p:spPr>
          <a:xfrm>
            <a:off x="838199" y="2671762"/>
            <a:ext cx="5183188" cy="309884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78975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075038"/>
            <a:ext cx="10515600" cy="965651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748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91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847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1600" y="1322932"/>
            <a:ext cx="6172200" cy="44600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384969"/>
            <a:ext cx="3932237" cy="33979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909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1600" y="1244726"/>
            <a:ext cx="6172200" cy="4525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2306763"/>
            <a:ext cx="3932237" cy="34638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85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2705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744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1058779"/>
            <a:ext cx="2628900" cy="4724183"/>
          </a:xfrm>
        </p:spPr>
        <p:txBody>
          <a:bodyPr vert="eaVert"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1058779"/>
            <a:ext cx="7734300" cy="4724183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775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1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8476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1600" y="1322932"/>
            <a:ext cx="6172200" cy="44600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384969"/>
            <a:ext cx="3932237" cy="33979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99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75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1600" y="1244726"/>
            <a:ext cx="6172200" cy="4525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8200" y="2306763"/>
            <a:ext cx="3932237" cy="34638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69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199" y="1062681"/>
            <a:ext cx="10515600" cy="80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2005012"/>
            <a:ext cx="10515600" cy="37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1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199" y="1062681"/>
            <a:ext cx="10515600" cy="80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2005012"/>
            <a:ext cx="10515600" cy="37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01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199" y="1062681"/>
            <a:ext cx="10515600" cy="80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2005012"/>
            <a:ext cx="10515600" cy="37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38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199" y="1062681"/>
            <a:ext cx="10515600" cy="80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2005012"/>
            <a:ext cx="10515600" cy="37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34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199" y="1062681"/>
            <a:ext cx="10515600" cy="80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2005012"/>
            <a:ext cx="10515600" cy="37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1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199" y="1062681"/>
            <a:ext cx="10515600" cy="80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199" y="2005012"/>
            <a:ext cx="10515600" cy="377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2344-841C-43A8-A1AA-42CE3930FF29}" type="datetimeFigureOut">
              <a:rPr lang="fi-FI" smtClean="0"/>
              <a:t>27.1.2021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D1DF-6C43-47FE-9AA4-9AD401A4A6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44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Puheenjohtajan ABC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Mitä pj:n tulee ainakin tietää sekä ajankohtaista HYY asiaa</a:t>
            </a:r>
          </a:p>
          <a:p>
            <a:endParaRPr lang="fi-FI" dirty="0"/>
          </a:p>
          <a:p>
            <a:r>
              <a:rPr lang="fi-FI" dirty="0"/>
              <a:t>Miran Hamidulla, Puheenjohtajaseminaari 1 / 2021</a:t>
            </a:r>
          </a:p>
        </p:txBody>
      </p:sp>
    </p:spTree>
    <p:extLst>
      <p:ext uri="{BB962C8B-B14F-4D97-AF65-F5344CB8AC3E}">
        <p14:creationId xmlns:p14="http://schemas.microsoft.com/office/powerpoint/2010/main" val="366782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Puheenjohtajan rooli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Puheenjohtajan tärkeimmät tehtävät?</a:t>
            </a:r>
          </a:p>
          <a:p>
            <a:pPr lvl="1"/>
            <a:r>
              <a:rPr lang="fi-FI" dirty="0"/>
              <a:t>Johtaa ja edustaa yhdistystä</a:t>
            </a:r>
          </a:p>
          <a:p>
            <a:pPr lvl="2"/>
            <a:r>
              <a:rPr lang="fi-FI" dirty="0"/>
              <a:t>Toiminta ei rajoitu vain kokouksiin!</a:t>
            </a:r>
          </a:p>
          <a:p>
            <a:pPr lvl="1"/>
            <a:r>
              <a:rPr lang="fi-FI" dirty="0"/>
              <a:t>Johtaa yhdistyksen hallitusta</a:t>
            </a:r>
          </a:p>
          <a:p>
            <a:pPr lvl="2"/>
            <a:r>
              <a:rPr lang="fi-FI" dirty="0"/>
              <a:t>Työnjako ja ilmapiiri hallituksessa tärkeä!</a:t>
            </a:r>
          </a:p>
          <a:p>
            <a:pPr lvl="1"/>
            <a:r>
              <a:rPr lang="fi-FI" dirty="0"/>
              <a:t>Virallisten asioiden hoitaminen (PRH, TAHLO, pankkiasiat jne.)</a:t>
            </a:r>
          </a:p>
          <a:p>
            <a:pPr lvl="1"/>
            <a:r>
              <a:rPr lang="fi-FI" dirty="0"/>
              <a:t>Toiminnan jatkuvuuden varmistaminen, kokonaiskuva toiminnasta</a:t>
            </a:r>
          </a:p>
          <a:p>
            <a:pPr lvl="1"/>
            <a:r>
              <a:rPr lang="fi-FI" dirty="0"/>
              <a:t>Osallistuminen toimintaan!</a:t>
            </a:r>
          </a:p>
        </p:txBody>
      </p:sp>
    </p:spTree>
    <p:extLst>
      <p:ext uri="{BB962C8B-B14F-4D97-AF65-F5344CB8AC3E}">
        <p14:creationId xmlns:p14="http://schemas.microsoft.com/office/powerpoint/2010/main" val="347281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Puheenjohtajan toimintakenttä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Monipuolinen ja vaihteleva</a:t>
            </a:r>
          </a:p>
          <a:p>
            <a:pPr lvl="1"/>
            <a:r>
              <a:rPr lang="fi-FI" dirty="0"/>
              <a:t>Oma hallitus</a:t>
            </a:r>
          </a:p>
          <a:p>
            <a:pPr lvl="1"/>
            <a:r>
              <a:rPr lang="fi-FI" dirty="0"/>
              <a:t>Jäsenistö</a:t>
            </a:r>
          </a:p>
          <a:p>
            <a:pPr lvl="1"/>
            <a:r>
              <a:rPr lang="fi-FI" dirty="0"/>
              <a:t>Yhteistyötahot</a:t>
            </a:r>
          </a:p>
          <a:p>
            <a:pPr lvl="2"/>
            <a:r>
              <a:rPr lang="fi-FI" dirty="0"/>
              <a:t>Ylioppilaskunta, muut järjestöt, mahd. ammattiliitto ja yritysyhteistyö</a:t>
            </a:r>
          </a:p>
          <a:p>
            <a:pPr lvl="3"/>
            <a:r>
              <a:rPr lang="fi-FI" dirty="0"/>
              <a:t>Näiden kanssa on hyvä tulla toimeen, ja se on kivaa, palkitsevaa ja oppii tuntemaan uusia ihmisiä!</a:t>
            </a:r>
          </a:p>
          <a:p>
            <a:pPr lvl="1"/>
            <a:r>
              <a:rPr lang="fi-FI" dirty="0"/>
              <a:t>Yliopiston opetus- ja hallintohenkilökunta</a:t>
            </a:r>
          </a:p>
        </p:txBody>
      </p:sp>
    </p:spTree>
    <p:extLst>
      <p:ext uri="{BB962C8B-B14F-4D97-AF65-F5344CB8AC3E}">
        <p14:creationId xmlns:p14="http://schemas.microsoft.com/office/powerpoint/2010/main" val="443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Byrokratiahommat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Huolehdi näistä alkuvuonna:</a:t>
            </a:r>
          </a:p>
          <a:p>
            <a:pPr lvl="1"/>
            <a:r>
              <a:rPr lang="fi-FI" dirty="0" err="1"/>
              <a:t>PRH:lle</a:t>
            </a:r>
            <a:r>
              <a:rPr lang="fi-FI" dirty="0"/>
              <a:t> nimenkirjoittajien muutos</a:t>
            </a:r>
          </a:p>
          <a:p>
            <a:pPr lvl="1"/>
            <a:r>
              <a:rPr lang="fi-FI" dirty="0"/>
              <a:t>Toiminnantarkastajille asiakirjat riittävän ajoissa (yhteistyössä edellisen hallituksen kanssa)</a:t>
            </a:r>
          </a:p>
          <a:p>
            <a:pPr lvl="1"/>
            <a:r>
              <a:rPr lang="fi-FI" dirty="0"/>
              <a:t>Tutustu yhdistyksen sääntöihin, yhdistyslakiin sekä kirjanpitolakiin</a:t>
            </a:r>
          </a:p>
          <a:p>
            <a:pPr lvl="1"/>
            <a:r>
              <a:rPr lang="fi-FI" b="1" u="sng" dirty="0"/>
              <a:t>¡¡¡¡HUOLEHDI SIITÄ, ETTÄ TÄYTÄTTE TAHLON KUN SE AVATAAN!!!!</a:t>
            </a:r>
            <a:endParaRPr lang="fi-FI" dirty="0"/>
          </a:p>
          <a:p>
            <a:endParaRPr lang="fi-FI" dirty="0"/>
          </a:p>
          <a:p>
            <a:r>
              <a:rPr lang="fi-FI" dirty="0"/>
              <a:t>Yhdistyksen säännöissä usein varsin hyvin kerrotaan, mitä sääntöjen puitteissa on pakko tehdä, esim. yhdistyksen kokousten koollekutsuminen</a:t>
            </a:r>
          </a:p>
        </p:txBody>
      </p:sp>
    </p:spTree>
    <p:extLst>
      <p:ext uri="{BB962C8B-B14F-4D97-AF65-F5344CB8AC3E}">
        <p14:creationId xmlns:p14="http://schemas.microsoft.com/office/powerpoint/2010/main" val="336659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apua ja tukea?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Koska asiat eivät aina mene kuin Strömsössä…</a:t>
            </a:r>
          </a:p>
          <a:p>
            <a:pPr lvl="1"/>
            <a:r>
              <a:rPr lang="fi-FI" dirty="0"/>
              <a:t>Pidä yhteyttä edelliseen puheenjohtajaan tai muihin vanhoihin toimijoihin</a:t>
            </a:r>
          </a:p>
          <a:p>
            <a:pPr lvl="2"/>
            <a:r>
              <a:rPr lang="fi-FI" dirty="0"/>
              <a:t>Vanhoilla tyypeillä on usein hyvää kokemusta eri tilanteista, ja he osaavat neuvoa</a:t>
            </a:r>
          </a:p>
          <a:p>
            <a:pPr lvl="3"/>
            <a:r>
              <a:rPr lang="fi-FI" dirty="0"/>
              <a:t>Kuitenkin ns. ”suodattimella” eli oman järjen käyttö myös suositeltua</a:t>
            </a:r>
          </a:p>
          <a:p>
            <a:pPr lvl="1"/>
            <a:r>
              <a:rPr lang="fi-FI" dirty="0"/>
              <a:t>Yhteys toiminnantarkastajiin</a:t>
            </a:r>
          </a:p>
          <a:p>
            <a:pPr lvl="2"/>
            <a:r>
              <a:rPr lang="fi-FI" dirty="0"/>
              <a:t>Heiltä voi kysyä, mikäli jonkun asian sääntöjenmukaisuus epäilyttää</a:t>
            </a:r>
          </a:p>
          <a:p>
            <a:pPr lvl="1"/>
            <a:r>
              <a:rPr lang="fi-FI" dirty="0"/>
              <a:t>Ja </a:t>
            </a:r>
            <a:r>
              <a:rPr lang="fi-FI" dirty="0" err="1"/>
              <a:t>tottakai</a:t>
            </a:r>
            <a:r>
              <a:rPr lang="fi-FI" dirty="0"/>
              <a:t>: </a:t>
            </a:r>
            <a:r>
              <a:rPr lang="fi-FI" dirty="0" err="1"/>
              <a:t>HYYn</a:t>
            </a:r>
            <a:r>
              <a:rPr lang="fi-FI" dirty="0"/>
              <a:t> järjestösektori auttaa</a:t>
            </a:r>
          </a:p>
          <a:p>
            <a:pPr lvl="2"/>
            <a:r>
              <a:rPr lang="fi-FI" dirty="0"/>
              <a:t>Sektorilla on kokemusta, näkemystä ja muutenkin jumalainen järjestöpreesens sekä yhteyksiä sinne </a:t>
            </a:r>
            <a:r>
              <a:rPr lang="fi-FI" dirty="0" err="1"/>
              <a:t>sun</a:t>
            </a:r>
            <a:r>
              <a:rPr lang="fi-FI" dirty="0"/>
              <a:t> tänne (sekä teos nimeltä Yhdistysoikeus, jota käytetään ahkerasti)</a:t>
            </a:r>
          </a:p>
          <a:p>
            <a:pPr lvl="2"/>
            <a:r>
              <a:rPr lang="fi-FI" dirty="0"/>
              <a:t>Eli </a:t>
            </a:r>
            <a:r>
              <a:rPr lang="fi-FI" dirty="0" err="1"/>
              <a:t>HYYn</a:t>
            </a:r>
            <a:r>
              <a:rPr lang="fi-FI" dirty="0"/>
              <a:t> järjestöasiantuntija (sijainen) Miran Hamidulla auttaa teitä mielellään, samoin kuin hallituksen järjestövastaava, vuonna 2021 Janne Salokoski (yhteystiedot netissä)</a:t>
            </a:r>
          </a:p>
        </p:txBody>
      </p:sp>
    </p:spTree>
    <p:extLst>
      <p:ext uri="{BB962C8B-B14F-4D97-AF65-F5344CB8AC3E}">
        <p14:creationId xmlns:p14="http://schemas.microsoft.com/office/powerpoint/2010/main" val="300252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Kysy, jos on jotain kysyttävää!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Muistakaa pyytää apua, jos sitä tarvitsette!</a:t>
            </a:r>
          </a:p>
          <a:p>
            <a:endParaRPr lang="fi-FI" dirty="0"/>
          </a:p>
          <a:p>
            <a:r>
              <a:rPr lang="fi-FI" dirty="0"/>
              <a:t>Kaikki sujuu kyllä, tsemppiä!</a:t>
            </a:r>
          </a:p>
        </p:txBody>
      </p:sp>
      <p:pic>
        <p:nvPicPr>
          <p:cNvPr id="2050" name="Picture 2" descr="Kuvahaun tulos haulle cloud with a fear of heigh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6" y="2435218"/>
            <a:ext cx="3238972" cy="39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Aluksi hieman koronasta…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Tällä hetkellä järjestötilat ovat pois käytöstä pl. välttämättömät asiat, joita ovat: yhdistysten kevätkokoukset, muutto- ja huoltotoimet sekä tavaroiden noutaminen</a:t>
            </a:r>
          </a:p>
          <a:p>
            <a:r>
              <a:rPr lang="fi-FI" dirty="0"/>
              <a:t>Kevätkokouksissakin vain pj ja muut lakisääteiset avainhenkilöt paikalle, muille etäsuositus!</a:t>
            </a:r>
          </a:p>
          <a:p>
            <a:r>
              <a:rPr lang="fi-FI" dirty="0"/>
              <a:t>Ei juhlia, hallituksen kokouksia, tapahtumia…</a:t>
            </a:r>
          </a:p>
          <a:p>
            <a:r>
              <a:rPr lang="fi-FI" dirty="0"/>
              <a:t>Seuraavan kerran tilannetta tarkastellaan 18.2, mutta tilat kiinni helmikuun loppuun ainakin</a:t>
            </a:r>
          </a:p>
          <a:p>
            <a:r>
              <a:rPr lang="fi-FI" dirty="0"/>
              <a:t>Alina-vuorot sekä tilojen avaaminen käynnistetään heti, kun se on mahdollista, mutta tällä hetkellä koronauutiset eivät lupaa hyvää</a:t>
            </a:r>
          </a:p>
        </p:txBody>
      </p:sp>
    </p:spTree>
    <p:extLst>
      <p:ext uri="{BB962C8B-B14F-4D97-AF65-F5344CB8AC3E}">
        <p14:creationId xmlns:p14="http://schemas.microsoft.com/office/powerpoint/2010/main" val="43382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Ajankohtaisia </a:t>
            </a:r>
            <a:r>
              <a:rPr lang="fi-FI" dirty="0" err="1"/>
              <a:t>HYYn</a:t>
            </a:r>
            <a:r>
              <a:rPr lang="fi-FI" dirty="0"/>
              <a:t> järjestöasioita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Tahlo</a:t>
            </a:r>
            <a:r>
              <a:rPr lang="fi-FI" dirty="0"/>
              <a:t> aukeaa 1.2, liitteet tulee olla </a:t>
            </a:r>
            <a:r>
              <a:rPr lang="fi-FI" dirty="0" err="1"/>
              <a:t>Tahlossa</a:t>
            </a:r>
            <a:r>
              <a:rPr lang="fi-FI" dirty="0"/>
              <a:t> 1.3 mennessä</a:t>
            </a:r>
          </a:p>
          <a:p>
            <a:r>
              <a:rPr lang="fi-FI" dirty="0"/>
              <a:t>Virityspäivä järjestetään 16.2, ilmoittautumisesta tietoa perjantaina</a:t>
            </a:r>
          </a:p>
          <a:p>
            <a:r>
              <a:rPr lang="fi-FI" dirty="0"/>
              <a:t>Virityspäivässä koulutusta taloudenhoitajille, </a:t>
            </a:r>
            <a:r>
              <a:rPr lang="fi-FI" dirty="0" err="1"/>
              <a:t>ilmoitaisitteko</a:t>
            </a:r>
            <a:r>
              <a:rPr lang="fi-FI" dirty="0"/>
              <a:t> tämän taloudenhoitajillenne?</a:t>
            </a:r>
          </a:p>
          <a:p>
            <a:r>
              <a:rPr lang="fi-FI" dirty="0"/>
              <a:t>Korona-aika näkyy vuoden toiminnassa: Virityspäivässä etätapahtumakoulutusta. Myös korona-ajan tapahtumaturvallisuuteen koulutetaan mikäli aiheesta tulee uutta ohjeistusta. </a:t>
            </a:r>
          </a:p>
          <a:p>
            <a:r>
              <a:rPr lang="fi-FI" dirty="0"/>
              <a:t>Kun korona on ohi, niin valmistaudutaan myös kouluttamaan järjestöjä post-korona aikaan.</a:t>
            </a:r>
          </a:p>
          <a:p>
            <a:r>
              <a:rPr lang="fi-FI" dirty="0"/>
              <a:t>Koulutuksien sisällöissä myös iso rooli toiveillanne. Älkää siis pelätkö lähestyä meitä aiheesta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104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Tässä koulutuksessa: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Johtajana toimiminen</a:t>
            </a:r>
          </a:p>
          <a:p>
            <a:pPr lvl="1"/>
            <a:r>
              <a:rPr lang="fi-FI" dirty="0"/>
              <a:t>Hiukan pehmeiden puhumista johtajuudesta</a:t>
            </a:r>
          </a:p>
          <a:p>
            <a:r>
              <a:rPr lang="fi-FI" dirty="0"/>
              <a:t>Yhdistystoiminta ja puheenjohtajan tehtävät</a:t>
            </a:r>
          </a:p>
          <a:p>
            <a:pPr lvl="1"/>
            <a:r>
              <a:rPr lang="fi-FI" dirty="0"/>
              <a:t>Kovat hommat ja käytännöt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86" y="1868487"/>
            <a:ext cx="3415185" cy="33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3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Johtajuus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Johtaja ei aina tiedä kaikkea…</a:t>
            </a:r>
          </a:p>
          <a:p>
            <a:pPr lvl="1"/>
            <a:r>
              <a:rPr lang="fi-FI" dirty="0"/>
              <a:t>…mutta johtaja ei jää toimettomaksi</a:t>
            </a:r>
          </a:p>
          <a:p>
            <a:pPr lvl="2"/>
            <a:r>
              <a:rPr lang="fi-FI" dirty="0"/>
              <a:t>Kaikkea ei voi eikä tarvitse tietää, mutta jos vastaan tulee tuntematon asia, pitää toimia sen selvittämiseksi, mielellään ripeästi</a:t>
            </a:r>
          </a:p>
          <a:p>
            <a:r>
              <a:rPr lang="fi-FI" dirty="0"/>
              <a:t>Johtajalla on mielipiteitä…</a:t>
            </a:r>
          </a:p>
          <a:p>
            <a:pPr lvl="1"/>
            <a:r>
              <a:rPr lang="fi-FI" dirty="0"/>
              <a:t>…mutta johtaja kuuntelee silti alaisiaan</a:t>
            </a:r>
          </a:p>
          <a:p>
            <a:pPr lvl="2"/>
            <a:r>
              <a:rPr lang="fi-FI" dirty="0"/>
              <a:t>Perusteltuja kantoja pitää (ja kannattaa) kuunnella ja keskustelua kannattaa käydä, vaikka itse olisikin eri mieltä</a:t>
            </a:r>
          </a:p>
          <a:p>
            <a:r>
              <a:rPr lang="fi-FI" dirty="0"/>
              <a:t>Johtajalla on alaisinaan yksilöitä…</a:t>
            </a:r>
          </a:p>
          <a:p>
            <a:pPr lvl="1"/>
            <a:r>
              <a:rPr lang="fi-FI" dirty="0"/>
              <a:t>…joille johtaja jakaa tehtäviä ja luottamusta</a:t>
            </a:r>
          </a:p>
          <a:p>
            <a:pPr lvl="2"/>
            <a:r>
              <a:rPr lang="fi-FI" dirty="0"/>
              <a:t>Luottamuksen osoittaminen hallituslaisille vähentää mahdollista turhautumista ja antaa heille mielekästä tekemistä</a:t>
            </a:r>
          </a:p>
          <a:p>
            <a:r>
              <a:rPr lang="fi-FI" dirty="0"/>
              <a:t>Johtajalla on valtaa ja oikeuksia….</a:t>
            </a:r>
          </a:p>
          <a:p>
            <a:pPr lvl="1"/>
            <a:r>
              <a:rPr lang="fi-FI" dirty="0"/>
              <a:t>…ja tasan samassa suhteessa vastuuta</a:t>
            </a:r>
          </a:p>
          <a:p>
            <a:pPr lvl="2"/>
            <a:r>
              <a:rPr lang="fi-FI" dirty="0"/>
              <a:t>Kaikkea ei myöskään tehdä yksin!</a:t>
            </a:r>
          </a:p>
        </p:txBody>
      </p:sp>
    </p:spTree>
    <p:extLst>
      <p:ext uri="{BB962C8B-B14F-4D97-AF65-F5344CB8AC3E}">
        <p14:creationId xmlns:p14="http://schemas.microsoft.com/office/powerpoint/2010/main" val="36891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Ihmisten johtaminen 1 /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Hallituksen dynamiikka on tärkeä asia</a:t>
            </a:r>
          </a:p>
          <a:p>
            <a:pPr lvl="1"/>
            <a:r>
              <a:rPr lang="fi-FI" dirty="0"/>
              <a:t>Siitä kannattaa pitää huolta: hyvä ja huono henki näkyvät ulospäin!</a:t>
            </a:r>
          </a:p>
          <a:p>
            <a:r>
              <a:rPr lang="fi-FI" dirty="0"/>
              <a:t>Opettele tuntemaan hallituslaisesi</a:t>
            </a:r>
          </a:p>
          <a:p>
            <a:pPr lvl="1"/>
            <a:r>
              <a:rPr lang="fi-FI" dirty="0"/>
              <a:t>He eivät välttämättä kaikki ole parhaita kavereitasi, mutta parhaimmillaan teistä hitsautuu todella hyvä porukka!</a:t>
            </a:r>
          </a:p>
          <a:p>
            <a:r>
              <a:rPr lang="fi-FI" dirty="0"/>
              <a:t>Uskalla jakaa vastuuta, tee se selkeästi</a:t>
            </a:r>
          </a:p>
          <a:p>
            <a:pPr lvl="1"/>
            <a:r>
              <a:rPr lang="fi-FI" dirty="0"/>
              <a:t>Se on eräänlainen luottamuksenosoitus hallituslaisia kohtaan, ja vähentää turhautumisen riskiä</a:t>
            </a:r>
          </a:p>
          <a:p>
            <a:r>
              <a:rPr lang="fi-FI" dirty="0"/>
              <a:t>Ole järjestelmällinen, johdonmukainen ja luotettava</a:t>
            </a:r>
          </a:p>
          <a:p>
            <a:pPr lvl="1"/>
            <a:r>
              <a:rPr lang="fi-FI" dirty="0"/>
              <a:t>Selkeä vastuunjako, asioiden hoitaminen ajallaan ja johdonmukainen toiminta luovat vakautta ja luottamusta</a:t>
            </a:r>
          </a:p>
        </p:txBody>
      </p:sp>
    </p:spTree>
    <p:extLst>
      <p:ext uri="{BB962C8B-B14F-4D97-AF65-F5344CB8AC3E}">
        <p14:creationId xmlns:p14="http://schemas.microsoft.com/office/powerpoint/2010/main" val="78802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Ihmisten johtaminen 2 /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Kunnioita alaisiasi</a:t>
            </a:r>
          </a:p>
          <a:p>
            <a:pPr lvl="1"/>
            <a:r>
              <a:rPr lang="fi-FI" dirty="0"/>
              <a:t>Vastavuoroisesti he tällöin kunnioittavat sinua</a:t>
            </a:r>
          </a:p>
          <a:p>
            <a:r>
              <a:rPr lang="fi-FI" dirty="0"/>
              <a:t>Johda esimerkillä</a:t>
            </a:r>
          </a:p>
          <a:p>
            <a:pPr lvl="1"/>
            <a:r>
              <a:rPr lang="fi-FI" dirty="0"/>
              <a:t>Et ole tekemässä kaikkea yksin, mutta jos haluat, että hallituslaiset tekevät, on sinun oltava heidän kanssaan tekemässä</a:t>
            </a:r>
          </a:p>
          <a:p>
            <a:r>
              <a:rPr lang="fi-FI" dirty="0"/>
              <a:t>Kehu julkisesti, mutta mahdollinen kritiikki tapahtuu kahden kesken</a:t>
            </a:r>
          </a:p>
          <a:p>
            <a:pPr lvl="1"/>
            <a:r>
              <a:rPr lang="fi-FI" dirty="0"/>
              <a:t>Kokoukset tai muu julkinen tapahtuma eivät ole lynkkausareenoita</a:t>
            </a:r>
          </a:p>
          <a:p>
            <a:pPr lvl="1"/>
            <a:r>
              <a:rPr lang="fi-FI" dirty="0"/>
              <a:t>Usein harmittavillakin asioilla on jokin tausta ja ne voidaan selvittää aikuismaisesti</a:t>
            </a:r>
          </a:p>
          <a:p>
            <a:pPr lvl="1"/>
            <a:r>
              <a:rPr lang="fi-FI" dirty="0"/>
              <a:t>Julkinen kehuminen on paitsi kivaa, mutta nostaa myös moraalia / henkeä</a:t>
            </a:r>
          </a:p>
        </p:txBody>
      </p:sp>
    </p:spTree>
    <p:extLst>
      <p:ext uri="{BB962C8B-B14F-4D97-AF65-F5344CB8AC3E}">
        <p14:creationId xmlns:p14="http://schemas.microsoft.com/office/powerpoint/2010/main" val="66022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Ennen kaikkea..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dirty="0"/>
              <a:t>TOIMINTA PERUSTUU VAPAAEHTOISUUTEEN, JOTEN TOIMIJOIDEN TULEE NAUTTIA SIITÄ JA SAADA ONNISTUMISEN KOKEMUKSIA</a:t>
            </a:r>
          </a:p>
          <a:p>
            <a:pPr marL="0" indent="0" algn="ctr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dirty="0"/>
              <a:t>TUNTEKAA HALLITUSLAISENNE JA TIETÄKÄÄ, MILLOIN JAKSETAAN JA MILLOIN EI</a:t>
            </a:r>
          </a:p>
        </p:txBody>
      </p:sp>
    </p:spTree>
    <p:extLst>
      <p:ext uri="{BB962C8B-B14F-4D97-AF65-F5344CB8AC3E}">
        <p14:creationId xmlns:p14="http://schemas.microsoft.com/office/powerpoint/2010/main" val="154575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Kovia hommia</a:t>
            </a: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Eli puheenjohtajan tehtäviä ja yhdistystoimintaa</a:t>
            </a:r>
          </a:p>
        </p:txBody>
      </p:sp>
      <p:pic>
        <p:nvPicPr>
          <p:cNvPr id="1026" name="Picture 2" descr="What have I d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16" y="497525"/>
            <a:ext cx="3152435" cy="279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03571"/>
      </p:ext>
    </p:extLst>
  </p:cSld>
  <p:clrMapOvr>
    <a:masterClrMapping/>
  </p:clrMapOvr>
</p:sld>
</file>

<file path=ppt/theme/theme1.xml><?xml version="1.0" encoding="utf-8"?>
<a:theme xmlns:a="http://schemas.openxmlformats.org/drawingml/2006/main" name="hyy150_pp_pohja">
  <a:themeElements>
    <a:clrScheme name="HYY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0D0"/>
      </a:accent1>
      <a:accent2>
        <a:srgbClr val="F3FB50"/>
      </a:accent2>
      <a:accent3>
        <a:srgbClr val="FDB895"/>
      </a:accent3>
      <a:accent4>
        <a:srgbClr val="7D6992"/>
      </a:accent4>
      <a:accent5>
        <a:srgbClr val="F99FEA"/>
      </a:accent5>
      <a:accent6>
        <a:srgbClr val="84FE7D"/>
      </a:accent6>
      <a:hlink>
        <a:srgbClr val="1A90D0"/>
      </a:hlink>
      <a:folHlink>
        <a:srgbClr val="7D6992"/>
      </a:folHlink>
    </a:clrScheme>
    <a:fontScheme name="Mukautettu 1">
      <a:majorFont>
        <a:latin typeface="Radikal Black"/>
        <a:ea typeface=""/>
        <a:cs typeface=""/>
      </a:majorFont>
      <a:minorFont>
        <a:latin typeface="Radik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Y_150_pp_malli.potx" id="{B30FC4CC-68ED-4DEE-9D86-DBBE6447B70D}" vid="{3A240483-8837-4906-B195-39BD74BA1D23}"/>
    </a:ext>
  </a:extLst>
</a:theme>
</file>

<file path=ppt/theme/theme2.xml><?xml version="1.0" encoding="utf-8"?>
<a:theme xmlns:a="http://schemas.openxmlformats.org/drawingml/2006/main" name="1_hyy150_pp_pohja">
  <a:themeElements>
    <a:clrScheme name="HYY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0D0"/>
      </a:accent1>
      <a:accent2>
        <a:srgbClr val="F3FB50"/>
      </a:accent2>
      <a:accent3>
        <a:srgbClr val="FDB895"/>
      </a:accent3>
      <a:accent4>
        <a:srgbClr val="7D6992"/>
      </a:accent4>
      <a:accent5>
        <a:srgbClr val="F99FEA"/>
      </a:accent5>
      <a:accent6>
        <a:srgbClr val="84FE7D"/>
      </a:accent6>
      <a:hlink>
        <a:srgbClr val="1A90D0"/>
      </a:hlink>
      <a:folHlink>
        <a:srgbClr val="7D6992"/>
      </a:folHlink>
    </a:clrScheme>
    <a:fontScheme name="Mukautettu 1">
      <a:majorFont>
        <a:latin typeface="Radikal Black"/>
        <a:ea typeface=""/>
        <a:cs typeface=""/>
      </a:majorFont>
      <a:minorFont>
        <a:latin typeface="Radik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Y_150_pp_malli.potx" id="{B30FC4CC-68ED-4DEE-9D86-DBBE6447B70D}" vid="{9F877734-8F9A-4044-B25B-DE457EFD4127}"/>
    </a:ext>
  </a:extLst>
</a:theme>
</file>

<file path=ppt/theme/theme3.xml><?xml version="1.0" encoding="utf-8"?>
<a:theme xmlns:a="http://schemas.openxmlformats.org/drawingml/2006/main" name="2_hyy150_pp_pohja">
  <a:themeElements>
    <a:clrScheme name="HYY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0D0"/>
      </a:accent1>
      <a:accent2>
        <a:srgbClr val="F3FB50"/>
      </a:accent2>
      <a:accent3>
        <a:srgbClr val="FDB895"/>
      </a:accent3>
      <a:accent4>
        <a:srgbClr val="7D6992"/>
      </a:accent4>
      <a:accent5>
        <a:srgbClr val="F99FEA"/>
      </a:accent5>
      <a:accent6>
        <a:srgbClr val="84FE7D"/>
      </a:accent6>
      <a:hlink>
        <a:srgbClr val="1A90D0"/>
      </a:hlink>
      <a:folHlink>
        <a:srgbClr val="7D6992"/>
      </a:folHlink>
    </a:clrScheme>
    <a:fontScheme name="Mukautettu 1">
      <a:majorFont>
        <a:latin typeface="Radikal Black"/>
        <a:ea typeface=""/>
        <a:cs typeface=""/>
      </a:majorFont>
      <a:minorFont>
        <a:latin typeface="Radik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Y_150_pp_malli.potx" id="{B30FC4CC-68ED-4DEE-9D86-DBBE6447B70D}" vid="{E484EF73-53A2-4AC9-8C0B-9EC1A8F57194}"/>
    </a:ext>
  </a:extLst>
</a:theme>
</file>

<file path=ppt/theme/theme4.xml><?xml version="1.0" encoding="utf-8"?>
<a:theme xmlns:a="http://schemas.openxmlformats.org/drawingml/2006/main" name="3_hyy150_pp_pohja">
  <a:themeElements>
    <a:clrScheme name="HYY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0D0"/>
      </a:accent1>
      <a:accent2>
        <a:srgbClr val="F3FB50"/>
      </a:accent2>
      <a:accent3>
        <a:srgbClr val="FDB895"/>
      </a:accent3>
      <a:accent4>
        <a:srgbClr val="7D6992"/>
      </a:accent4>
      <a:accent5>
        <a:srgbClr val="F99FEA"/>
      </a:accent5>
      <a:accent6>
        <a:srgbClr val="84FE7D"/>
      </a:accent6>
      <a:hlink>
        <a:srgbClr val="1A90D0"/>
      </a:hlink>
      <a:folHlink>
        <a:srgbClr val="7D6992"/>
      </a:folHlink>
    </a:clrScheme>
    <a:fontScheme name="Mukautettu 1">
      <a:majorFont>
        <a:latin typeface="Radikal Black"/>
        <a:ea typeface=""/>
        <a:cs typeface=""/>
      </a:majorFont>
      <a:minorFont>
        <a:latin typeface="Radik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Y_150_pp_malli.potx" id="{B30FC4CC-68ED-4DEE-9D86-DBBE6447B70D}" vid="{7E18976B-314F-4B59-B58B-75BAE5B86502}"/>
    </a:ext>
  </a:extLst>
</a:theme>
</file>

<file path=ppt/theme/theme5.xml><?xml version="1.0" encoding="utf-8"?>
<a:theme xmlns:a="http://schemas.openxmlformats.org/drawingml/2006/main" name="4_hyy150_pp_pohja">
  <a:themeElements>
    <a:clrScheme name="HYY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0D0"/>
      </a:accent1>
      <a:accent2>
        <a:srgbClr val="F3FB50"/>
      </a:accent2>
      <a:accent3>
        <a:srgbClr val="FDB895"/>
      </a:accent3>
      <a:accent4>
        <a:srgbClr val="7D6992"/>
      </a:accent4>
      <a:accent5>
        <a:srgbClr val="F99FEA"/>
      </a:accent5>
      <a:accent6>
        <a:srgbClr val="84FE7D"/>
      </a:accent6>
      <a:hlink>
        <a:srgbClr val="1A90D0"/>
      </a:hlink>
      <a:folHlink>
        <a:srgbClr val="7D6992"/>
      </a:folHlink>
    </a:clrScheme>
    <a:fontScheme name="Mukautettu 1">
      <a:majorFont>
        <a:latin typeface="Radikal Black"/>
        <a:ea typeface=""/>
        <a:cs typeface=""/>
      </a:majorFont>
      <a:minorFont>
        <a:latin typeface="Radik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Y_150_pp_malli.potx" id="{B30FC4CC-68ED-4DEE-9D86-DBBE6447B70D}" vid="{F2E2FFFC-0A25-4963-BBF4-C96A7C276071}"/>
    </a:ext>
  </a:extLst>
</a:theme>
</file>

<file path=ppt/theme/theme6.xml><?xml version="1.0" encoding="utf-8"?>
<a:theme xmlns:a="http://schemas.openxmlformats.org/drawingml/2006/main" name="5_hyy150_pp_pohja">
  <a:themeElements>
    <a:clrScheme name="HYY1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0D0"/>
      </a:accent1>
      <a:accent2>
        <a:srgbClr val="F3FB50"/>
      </a:accent2>
      <a:accent3>
        <a:srgbClr val="FDB895"/>
      </a:accent3>
      <a:accent4>
        <a:srgbClr val="7D6992"/>
      </a:accent4>
      <a:accent5>
        <a:srgbClr val="F99FEA"/>
      </a:accent5>
      <a:accent6>
        <a:srgbClr val="84FE7D"/>
      </a:accent6>
      <a:hlink>
        <a:srgbClr val="1A90D0"/>
      </a:hlink>
      <a:folHlink>
        <a:srgbClr val="7D6992"/>
      </a:folHlink>
    </a:clrScheme>
    <a:fontScheme name="Mukautettu 1">
      <a:majorFont>
        <a:latin typeface="Radikal Black"/>
        <a:ea typeface=""/>
        <a:cs typeface=""/>
      </a:majorFont>
      <a:minorFont>
        <a:latin typeface="Radik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Y_150_pp_malli.potx" id="{B30FC4CC-68ED-4DEE-9D86-DBBE6447B70D}" vid="{995DF1DD-74EA-4715-B351-190713E016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Puheenjohtajan ABC</Template>
  <TotalTime>1542</TotalTime>
  <Words>753</Words>
  <Application>Microsoft Office PowerPoint</Application>
  <PresentationFormat>Laajakuva</PresentationFormat>
  <Paragraphs>98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Radikal Black</vt:lpstr>
      <vt:lpstr>Wingdings</vt:lpstr>
      <vt:lpstr>Arial</vt:lpstr>
      <vt:lpstr>hyy150_pp_pohja</vt:lpstr>
      <vt:lpstr>1_hyy150_pp_pohja</vt:lpstr>
      <vt:lpstr>2_hyy150_pp_pohja</vt:lpstr>
      <vt:lpstr>3_hyy150_pp_pohja</vt:lpstr>
      <vt:lpstr>4_hyy150_pp_pohja</vt:lpstr>
      <vt:lpstr>5_hyy150_pp_pohja</vt:lpstr>
      <vt:lpstr>Puheenjohtajan ABC</vt:lpstr>
      <vt:lpstr>Aluksi hieman koronasta…</vt:lpstr>
      <vt:lpstr>Ajankohtaisia HYYn järjestöasioita</vt:lpstr>
      <vt:lpstr>Tässä koulutuksessa:</vt:lpstr>
      <vt:lpstr>Johtajuus</vt:lpstr>
      <vt:lpstr>Ihmisten johtaminen 1 / 2</vt:lpstr>
      <vt:lpstr>Ihmisten johtaminen 2 / 2</vt:lpstr>
      <vt:lpstr>Ennen kaikkea..</vt:lpstr>
      <vt:lpstr>Kovia hommia</vt:lpstr>
      <vt:lpstr>Puheenjohtajan rooli</vt:lpstr>
      <vt:lpstr>Puheenjohtajan toimintakenttä</vt:lpstr>
      <vt:lpstr>Byrokratiahommat</vt:lpstr>
      <vt:lpstr>Mistä apua ja tukea?</vt:lpstr>
      <vt:lpstr>Kysy, jos on jotain kysyttävää!</vt:lpstr>
    </vt:vector>
  </TitlesOfParts>
  <Company>Helsingin Yliopiston Ylioppilaskunta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Puheenjohtajan ABC</dc:title>
  <dc:creator>Kalske Jaakko</dc:creator>
  <cp:lastModifiedBy>Hamidulla Miran</cp:lastModifiedBy>
  <cp:revision>22</cp:revision>
  <dcterms:created xsi:type="dcterms:W3CDTF">2019-01-28T07:47:43Z</dcterms:created>
  <dcterms:modified xsi:type="dcterms:W3CDTF">2021-01-27T14:41:04Z</dcterms:modified>
</cp:coreProperties>
</file>