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300" r:id="rId2"/>
    <p:sldId id="315" r:id="rId3"/>
    <p:sldId id="329" r:id="rId4"/>
    <p:sldId id="321" r:id="rId5"/>
    <p:sldId id="316" r:id="rId6"/>
    <p:sldId id="317" r:id="rId7"/>
    <p:sldId id="318" r:id="rId8"/>
    <p:sldId id="319" r:id="rId9"/>
    <p:sldId id="320" r:id="rId10"/>
    <p:sldId id="330" r:id="rId11"/>
    <p:sldId id="322" r:id="rId12"/>
    <p:sldId id="323" r:id="rId13"/>
    <p:sldId id="324" r:id="rId14"/>
    <p:sldId id="325" r:id="rId15"/>
    <p:sldId id="326" r:id="rId16"/>
    <p:sldId id="327" r:id="rId1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9569C"/>
    <a:srgbClr val="8E6DAF"/>
    <a:srgbClr val="5D4279"/>
    <a:srgbClr val="E6E6E6"/>
    <a:srgbClr val="EAE4F0"/>
    <a:srgbClr val="B8A3CD"/>
    <a:srgbClr val="4D2165"/>
    <a:srgbClr val="23203F"/>
    <a:srgbClr val="DB6855"/>
    <a:srgbClr val="4119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893" autoAdjust="0"/>
    <p:restoredTop sz="93023" autoAdjust="0"/>
  </p:normalViewPr>
  <p:slideViewPr>
    <p:cSldViewPr snapToGrid="0">
      <p:cViewPr varScale="1">
        <p:scale>
          <a:sx n="61" d="100"/>
          <a:sy n="61" d="100"/>
        </p:scale>
        <p:origin x="576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401EF7-8219-40D2-B7FA-38204E25FEAF}" type="datetimeFigureOut">
              <a:rPr lang="fi-FI" smtClean="0"/>
              <a:t>27.1.2021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CEA986-3A52-4BF6-AB7A-1286AAD37C6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08485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CEA986-3A52-4BF6-AB7A-1286AAD37C6E}" type="slidenum">
              <a:rPr lang="fi-FI" smtClean="0"/>
              <a:t>13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85683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720000" y="1260000"/>
            <a:ext cx="10440000" cy="2387600"/>
          </a:xfrm>
        </p:spPr>
        <p:txBody>
          <a:bodyPr anchor="b" anchorCtr="0"/>
          <a:lstStyle>
            <a:lvl1pPr algn="l">
              <a:defRPr sz="7200"/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720000" y="3780000"/>
            <a:ext cx="9144000" cy="165576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16.1.2019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179A4-AE5A-4EA8-9FDB-8E4A00855D1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28001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16.1.2019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179A4-AE5A-4EA8-9FDB-8E4A00855D1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84181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16.1.2019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179A4-AE5A-4EA8-9FDB-8E4A00855D1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56235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baseline="0">
                <a:solidFill>
                  <a:srgbClr val="EB0022"/>
                </a:solidFill>
              </a:defRPr>
            </a:lvl1pPr>
          </a:lstStyle>
          <a:p>
            <a:r>
              <a:rPr lang="fi-FI" dirty="0"/>
              <a:t>16.1.2019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EB0022"/>
                </a:solidFill>
              </a:defRPr>
            </a:lvl1pPr>
          </a:lstStyle>
          <a:p>
            <a:fld id="{A45179A4-AE5A-4EA8-9FDB-8E4A00855D1C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42991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4D2165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dirty="0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4D2165"/>
                </a:solidFill>
              </a:defRPr>
            </a:lvl1pPr>
          </a:lstStyle>
          <a:p>
            <a:r>
              <a:rPr lang="fi-FI"/>
              <a:t>16.1.2019</a:t>
            </a: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4D2165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EB0022"/>
                </a:solidFill>
              </a:defRPr>
            </a:lvl1pPr>
          </a:lstStyle>
          <a:p>
            <a:fld id="{A45179A4-AE5A-4EA8-9FDB-8E4A00855D1C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88895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16.1.2019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179A4-AE5A-4EA8-9FDB-8E4A00855D1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48314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16.1.2019</a:t>
            </a:r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179A4-AE5A-4EA8-9FDB-8E4A00855D1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87252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16.1.2019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179A4-AE5A-4EA8-9FDB-8E4A00855D1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22568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16.1.2019</a:t>
            </a: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179A4-AE5A-4EA8-9FDB-8E4A00855D1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05691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16.1.2019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179A4-AE5A-4EA8-9FDB-8E4A00855D1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729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16.1.2019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179A4-AE5A-4EA8-9FDB-8E4A00855D1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62298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720000" y="1440000"/>
            <a:ext cx="3600000" cy="3600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319999" y="1440000"/>
            <a:ext cx="7162647" cy="360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720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4D2165"/>
                </a:solidFill>
                <a:latin typeface="Separat Bold" panose="00000800000000000000" pitchFamily="50" charset="0"/>
              </a:defRPr>
            </a:lvl1pPr>
          </a:lstStyle>
          <a:p>
            <a:r>
              <a:rPr lang="fi-FI"/>
              <a:t>16.1.2019</a:t>
            </a:r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4D2165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4D2165"/>
                </a:solidFill>
                <a:latin typeface="Separat Bold" panose="00000800000000000000" pitchFamily="50" charset="0"/>
              </a:defRPr>
            </a:lvl1pPr>
          </a:lstStyle>
          <a:p>
            <a:fld id="{A45179A4-AE5A-4EA8-9FDB-8E4A00855D1C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07415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rgbClr val="4D2165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4D2165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4D2165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4D2165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4D2165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4D2165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819733" y="1795600"/>
            <a:ext cx="6375068" cy="3600000"/>
          </a:xfrm>
        </p:spPr>
        <p:txBody>
          <a:bodyPr>
            <a:normAutofit/>
          </a:bodyPr>
          <a:lstStyle/>
          <a:p>
            <a:pPr algn="ctr"/>
            <a:r>
              <a:rPr lang="fi-FI" dirty="0"/>
              <a:t>Kokouskäytäntökoulutus</a:t>
            </a:r>
            <a:br>
              <a:rPr lang="fi-FI" dirty="0"/>
            </a:br>
            <a:r>
              <a:rPr lang="fi-FI" dirty="0" err="1"/>
              <a:t>Hyy:n</a:t>
            </a:r>
            <a:r>
              <a:rPr lang="fi-FI" dirty="0"/>
              <a:t> Pj-seminaari 1/2021</a:t>
            </a:r>
            <a:br>
              <a:rPr lang="fi-FI" dirty="0"/>
            </a:br>
            <a:r>
              <a:rPr lang="fi-FI" dirty="0"/>
              <a:t>27.1.2021</a:t>
            </a:r>
            <a:endParaRPr lang="fi-FI" sz="3600" dirty="0">
              <a:solidFill>
                <a:srgbClr val="5D4279"/>
              </a:solidFill>
              <a:latin typeface="Separat Bold" panose="000008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27779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29" y="-297"/>
            <a:ext cx="12193057" cy="6858594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456941" y="951200"/>
            <a:ext cx="9846400" cy="1472533"/>
          </a:xfrm>
        </p:spPr>
        <p:txBody>
          <a:bodyPr/>
          <a:lstStyle/>
          <a:p>
            <a:r>
              <a:rPr lang="fi-FI" dirty="0"/>
              <a:t>PÄÄTTÄMINEN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456941" y="2505376"/>
            <a:ext cx="9846400" cy="36000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fi-FI" sz="2400" dirty="0">
                <a:cs typeface="Arial" charset="0"/>
              </a:rPr>
              <a:t>Keskustelun jälkeen, mikäli asia vaatii päätöksiä:</a:t>
            </a:r>
          </a:p>
          <a:p>
            <a:r>
              <a:rPr lang="fi-FI" sz="2400" dirty="0">
                <a:cs typeface="Arial" charset="0"/>
              </a:rPr>
              <a:t>Muodollisesti asiasta pitäisi tulla esitys</a:t>
            </a:r>
          </a:p>
          <a:p>
            <a:pPr lvl="1"/>
            <a:r>
              <a:rPr lang="fi-FI" sz="1800" dirty="0">
                <a:cs typeface="Arial" charset="0"/>
              </a:rPr>
              <a:t>Puheenjohtaja voi myös tulkita esityksen käydystä keskustelusta, tämä on hyvä todeta myös ääneen</a:t>
            </a:r>
          </a:p>
          <a:p>
            <a:pPr lvl="1"/>
            <a:r>
              <a:rPr lang="fi-FI" sz="1800" dirty="0">
                <a:cs typeface="Arial" charset="0"/>
              </a:rPr>
              <a:t>Päätös ja esitykset pitää kirjata joka tapauksessa pöytäkirjaan</a:t>
            </a:r>
            <a:endParaRPr lang="fi-FI" sz="1400" dirty="0">
              <a:cs typeface="Arial" charset="0"/>
            </a:endParaRPr>
          </a:p>
          <a:p>
            <a:r>
              <a:rPr lang="fi-FI" sz="2400" dirty="0">
                <a:cs typeface="Arial" charset="0"/>
              </a:rPr>
              <a:t>Muodollisesti esitystä on aina myös kannatettava</a:t>
            </a:r>
          </a:p>
          <a:p>
            <a:pPr lvl="1"/>
            <a:r>
              <a:rPr lang="fi-FI" sz="1800" dirty="0" err="1">
                <a:cs typeface="Arial" charset="0"/>
              </a:rPr>
              <a:t>Poislukien</a:t>
            </a:r>
            <a:r>
              <a:rPr lang="fi-FI" sz="1800" dirty="0">
                <a:cs typeface="Arial" charset="0"/>
              </a:rPr>
              <a:t> henkilövalinnat. Tällöin oleellisinta on valittavan henkilön </a:t>
            </a:r>
            <a:r>
              <a:rPr lang="fi-FI" sz="1800" dirty="0" err="1">
                <a:cs typeface="Arial" charset="0"/>
              </a:rPr>
              <a:t>käytettävissäolo</a:t>
            </a:r>
            <a:endParaRPr lang="fi-FI" sz="1800" dirty="0">
              <a:cs typeface="Arial" charset="0"/>
            </a:endParaRPr>
          </a:p>
          <a:p>
            <a:pPr lvl="1"/>
            <a:r>
              <a:rPr lang="fi-FI" sz="1800" dirty="0">
                <a:cs typeface="Arial" charset="0"/>
              </a:rPr>
              <a:t>Käytännössä ihmiset nyökyttelevät, kun kysytään, että ”jos tehtäisiin vaikka näin, sopiiko kaikille”</a:t>
            </a:r>
          </a:p>
          <a:p>
            <a:r>
              <a:rPr lang="fi-FI" sz="2400" dirty="0">
                <a:cs typeface="Arial" charset="0"/>
              </a:rPr>
              <a:t>Useamman vaihtoehdon tilanteessa voidaan asiasta äänestää</a:t>
            </a:r>
          </a:p>
          <a:p>
            <a:pPr lvl="1"/>
            <a:r>
              <a:rPr lang="fi-FI" sz="1800" dirty="0">
                <a:cs typeface="Arial" charset="0"/>
              </a:rPr>
              <a:t>Äänestämisestä lisää seuraavassa kalvossa</a:t>
            </a:r>
          </a:p>
          <a:p>
            <a:r>
              <a:rPr lang="fi-FI" sz="2400" dirty="0">
                <a:cs typeface="Arial" charset="0"/>
              </a:rPr>
              <a:t>Päätöksen tekemisen jälkeen todetaan päätös tai käsitelty asia</a:t>
            </a:r>
          </a:p>
          <a:p>
            <a:r>
              <a:rPr lang="fi-FI" sz="2400" dirty="0">
                <a:cs typeface="Arial" charset="0"/>
              </a:rPr>
              <a:t>Viimein puheenjohtaja päättää kohdan (”suljetaan kohta X, siirrytään kohtaan Y”)</a:t>
            </a:r>
          </a:p>
          <a:p>
            <a:endParaRPr lang="fi-FI" sz="1800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179A4-AE5A-4EA8-9FDB-8E4A00855D1C}" type="slidenum">
              <a:rPr lang="fi-FI" smtClean="0"/>
              <a:pPr/>
              <a:t>10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5216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29" y="-297"/>
            <a:ext cx="12193057" cy="6858594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456941" y="951200"/>
            <a:ext cx="9846400" cy="1472533"/>
          </a:xfrm>
        </p:spPr>
        <p:txBody>
          <a:bodyPr/>
          <a:lstStyle/>
          <a:p>
            <a:r>
              <a:rPr lang="fi-FI" dirty="0"/>
              <a:t>Pyri pohjaesityksiin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456941" y="2505376"/>
            <a:ext cx="9846400" cy="3600000"/>
          </a:xfrm>
        </p:spPr>
        <p:txBody>
          <a:bodyPr>
            <a:normAutofit/>
          </a:bodyPr>
          <a:lstStyle/>
          <a:p>
            <a:r>
              <a:rPr lang="fi-FI" sz="1800" dirty="0"/>
              <a:t>Pohjaesitykset luovat lähtökohdat keskustelulle, eivät ole kuitenkaan lopullisia päätöksiä</a:t>
            </a:r>
          </a:p>
          <a:p>
            <a:r>
              <a:rPr lang="fi-FI" sz="1800" dirty="0"/>
              <a:t>Antavat valmistelijalle kuitenkin vähän valtaa</a:t>
            </a:r>
          </a:p>
          <a:p>
            <a:r>
              <a:rPr lang="fi-FI" sz="1800" dirty="0"/>
              <a:t>Jouduttavat päätöksentekoa</a:t>
            </a:r>
          </a:p>
          <a:p>
            <a:r>
              <a:rPr lang="fi-FI" sz="1800" dirty="0"/>
              <a:t>Luovat lähtötilanteen mahdollisille äänestyksille</a:t>
            </a:r>
          </a:p>
          <a:p>
            <a:endParaRPr lang="fi-FI" sz="1800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179A4-AE5A-4EA8-9FDB-8E4A00855D1C}" type="slidenum">
              <a:rPr lang="fi-FI" smtClean="0"/>
              <a:pPr/>
              <a:t>11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50052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29" y="-297"/>
            <a:ext cx="12193057" cy="6858594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456941" y="951200"/>
            <a:ext cx="9846400" cy="1472533"/>
          </a:xfrm>
        </p:spPr>
        <p:txBody>
          <a:bodyPr/>
          <a:lstStyle/>
          <a:p>
            <a:r>
              <a:rPr lang="fi-FI" dirty="0"/>
              <a:t>Äänestykset…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456941" y="2505376"/>
            <a:ext cx="9846400" cy="3600000"/>
          </a:xfrm>
        </p:spPr>
        <p:txBody>
          <a:bodyPr>
            <a:normAutofit/>
          </a:bodyPr>
          <a:lstStyle/>
          <a:p>
            <a:r>
              <a:rPr lang="fi-FI" sz="1800" dirty="0"/>
              <a:t>Esimerkkitapaus: Järjestö X on antamassa lausuntoja tiedekunnalle ensi syksyn tuutoriksi hakeneista opiskelijoista. Puheenjohtaja linjaa, että ei ole aikaa kutsua kokousta koolle, koska päätökset pitää saada aikaan heti. Seurauksena päätöksestä keskustellaan hallituksen Facebook-ryhmässä, jossa on paikalla myös kaksi tuutoriksi hakenutta hallituksen jäsentä, joilta kielletään osallistuminen keskusteluun. Lopulta yksi hakeneista jäsenistä kuitenkin osallistuu keskusteluun. Pattitilanteessa puheenjohtaja päättää ratkaista tilanteen </a:t>
            </a:r>
            <a:r>
              <a:rPr lang="fi-FI" sz="1800" dirty="0" err="1"/>
              <a:t>Doodle</a:t>
            </a:r>
            <a:r>
              <a:rPr lang="fi-FI" sz="1800" dirty="0"/>
              <a:t>-äänestyksellä, johon saa halutessaan vastata nimettömänä. Lopputuloksena saadaan aikaan päätös, jossa yksi hallituksen jäsen valitaan tuutoriksi, mutta toinen jää valitsematta. Miten meni noin niin kuin omasta mielestänne?</a:t>
            </a:r>
          </a:p>
          <a:p>
            <a:pPr marL="0" indent="0">
              <a:buNone/>
            </a:pPr>
            <a:endParaRPr lang="fi-FI" sz="1800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179A4-AE5A-4EA8-9FDB-8E4A00855D1C}" type="slidenum">
              <a:rPr lang="fi-FI" smtClean="0"/>
              <a:pPr/>
              <a:t>12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96982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529" y="-297"/>
            <a:ext cx="12193057" cy="6858594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456941" y="951200"/>
            <a:ext cx="9846400" cy="1472533"/>
          </a:xfrm>
        </p:spPr>
        <p:txBody>
          <a:bodyPr/>
          <a:lstStyle/>
          <a:p>
            <a:r>
              <a:rPr lang="fi-FI" dirty="0"/>
              <a:t>Äänestykset oikeaoppisesti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456941" y="2505376"/>
            <a:ext cx="9846400" cy="3600000"/>
          </a:xfrm>
        </p:spPr>
        <p:txBody>
          <a:bodyPr>
            <a:normAutofit/>
          </a:bodyPr>
          <a:lstStyle/>
          <a:p>
            <a:r>
              <a:rPr lang="fi-FI" sz="1800" dirty="0"/>
              <a:t>Tyypillisimmillään päätösasia, johon ei sisälly henkilöitä.</a:t>
            </a:r>
          </a:p>
          <a:p>
            <a:r>
              <a:rPr lang="fi-FI" sz="1800" dirty="0"/>
              <a:t>Suositeltavin malli pohja vastaan muutos</a:t>
            </a:r>
          </a:p>
          <a:p>
            <a:r>
              <a:rPr lang="fi-FI" sz="1800" dirty="0"/>
              <a:t>Jos useampi muutos niin muutokset äänestetään vastakkain.</a:t>
            </a:r>
          </a:p>
          <a:p>
            <a:r>
              <a:rPr lang="fi-FI" sz="1800" dirty="0"/>
              <a:t>Myös samankaltaiset esitykset kannattaa äänestää vastakkain</a:t>
            </a:r>
          </a:p>
          <a:p>
            <a:r>
              <a:rPr lang="fi-FI" sz="1800" dirty="0" err="1"/>
              <a:t>Esim</a:t>
            </a:r>
            <a:r>
              <a:rPr lang="fi-FI" sz="1800" dirty="0"/>
              <a:t>: </a:t>
            </a:r>
            <a:r>
              <a:rPr lang="fi-FI" sz="1800" dirty="0" err="1"/>
              <a:t>Kv</a:t>
            </a:r>
            <a:r>
              <a:rPr lang="fi-FI" sz="1800" dirty="0"/>
              <a:t>-vastaava ehdottaa </a:t>
            </a:r>
            <a:r>
              <a:rPr lang="fi-FI" sz="1800" dirty="0" err="1"/>
              <a:t>syysmatkan</a:t>
            </a:r>
            <a:r>
              <a:rPr lang="fi-FI" sz="1800" dirty="0"/>
              <a:t> kohteeksi Lontoota, toivotaan kuitenkin myös Lanzarotea ja Teneriffaa, äänestetään ensin kahden jälkimäisen välillä</a:t>
            </a:r>
          </a:p>
          <a:p>
            <a:r>
              <a:rPr lang="fi-FI" sz="1800" dirty="0"/>
              <a:t>Äänestäminen ei ole pahasta, vaan tapa viedä kokousta eteenpäin.</a:t>
            </a:r>
          </a:p>
          <a:p>
            <a:endParaRPr lang="fi-FI" sz="1800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179A4-AE5A-4EA8-9FDB-8E4A00855D1C}" type="slidenum">
              <a:rPr lang="fi-FI" smtClean="0"/>
              <a:pPr/>
              <a:t>13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33368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29" y="-297"/>
            <a:ext cx="12193057" cy="6858594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456941" y="951200"/>
            <a:ext cx="9846400" cy="1472533"/>
          </a:xfrm>
        </p:spPr>
        <p:txBody>
          <a:bodyPr/>
          <a:lstStyle/>
          <a:p>
            <a:r>
              <a:rPr lang="fi-FI" dirty="0"/>
              <a:t>Henkilöäänestys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456941" y="2505376"/>
            <a:ext cx="9846400" cy="3600000"/>
          </a:xfrm>
        </p:spPr>
        <p:txBody>
          <a:bodyPr>
            <a:normAutofit/>
          </a:bodyPr>
          <a:lstStyle/>
          <a:p>
            <a:r>
              <a:rPr lang="fi-FI" sz="1800" dirty="0"/>
              <a:t>Käytä suljettua lippuäänestystä</a:t>
            </a:r>
          </a:p>
          <a:p>
            <a:r>
              <a:rPr lang="fi-FI" sz="1800" dirty="0"/>
              <a:t>Pyri enemmistöön</a:t>
            </a:r>
          </a:p>
          <a:p>
            <a:r>
              <a:rPr lang="fi-FI" sz="1800" dirty="0"/>
              <a:t>Jos </a:t>
            </a:r>
            <a:r>
              <a:rPr lang="fi-FI" sz="1800" dirty="0" err="1"/>
              <a:t>esim</a:t>
            </a:r>
            <a:r>
              <a:rPr lang="fi-FI" sz="1800" dirty="0"/>
              <a:t> kolme ehdokasta, niin karsitaan ensin kaksi parasta, mikäli kukaan ei saa yli puolia äänistä</a:t>
            </a:r>
          </a:p>
          <a:p>
            <a:r>
              <a:rPr lang="fi-FI" sz="1800" dirty="0"/>
              <a:t>Tämän jälkeen toinen kierros kahden parhaan välillä</a:t>
            </a:r>
          </a:p>
          <a:p>
            <a:r>
              <a:rPr lang="fi-FI" sz="1800" dirty="0"/>
              <a:t>Kaikille ehdokkaille tasapuolinen mahdollisuus tulla kuulluiksi, jonka jälkeen hallitus keskustelee</a:t>
            </a:r>
          </a:p>
          <a:p>
            <a:r>
              <a:rPr lang="fi-FI" sz="1800" dirty="0"/>
              <a:t>Ehdolla olevat hallituksen jäsenet poistuvat tilasta keskustelun ajaksi</a:t>
            </a:r>
          </a:p>
          <a:p>
            <a:r>
              <a:rPr lang="fi-FI" sz="1800" dirty="0"/>
              <a:t>Henkilövalinnat suurin riski mokata koko hallitusvuosi</a:t>
            </a:r>
          </a:p>
          <a:p>
            <a:endParaRPr lang="fi-FI" sz="1800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179A4-AE5A-4EA8-9FDB-8E4A00855D1C}" type="slidenum">
              <a:rPr lang="fi-FI" smtClean="0"/>
              <a:pPr/>
              <a:t>14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14354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29" y="-297"/>
            <a:ext cx="12193057" cy="6858594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456941" y="951200"/>
            <a:ext cx="9846400" cy="1472533"/>
          </a:xfrm>
        </p:spPr>
        <p:txBody>
          <a:bodyPr/>
          <a:lstStyle/>
          <a:p>
            <a:r>
              <a:rPr lang="fi-FI" dirty="0"/>
              <a:t>Lopuksi: Käytä valtaasi oikein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456941" y="2505376"/>
            <a:ext cx="9846400" cy="3600000"/>
          </a:xfrm>
        </p:spPr>
        <p:txBody>
          <a:bodyPr>
            <a:normAutofit/>
          </a:bodyPr>
          <a:lstStyle/>
          <a:p>
            <a:r>
              <a:rPr lang="fi-FI" sz="1800" dirty="0"/>
              <a:t>Pj:llä on suuri valta kokouksen tapahtumiin, joten huolehdi että…</a:t>
            </a:r>
          </a:p>
          <a:p>
            <a:r>
              <a:rPr lang="fi-FI" sz="1800" dirty="0"/>
              <a:t>Kaikkia kuullaan tasapuolisesti</a:t>
            </a:r>
          </a:p>
          <a:p>
            <a:r>
              <a:rPr lang="fi-FI" sz="1800" dirty="0"/>
              <a:t>Pohjaesityksiä tai äänestysjärjestyksiä linjatessasi pyri oikeudenmukaisimpiin ratkaisuihin ja kykene perustelemaan päätöksesi hallitukselle</a:t>
            </a:r>
          </a:p>
          <a:p>
            <a:r>
              <a:rPr lang="fi-FI" sz="1800" dirty="0"/>
              <a:t>Vaikka kokous ei saa jumiutua paikalleen, älä kiirehdi jos jollain on oikeasti vielä uutta sanottavaa</a:t>
            </a:r>
          </a:p>
          <a:p>
            <a:r>
              <a:rPr lang="fi-FI" sz="1800" dirty="0"/>
              <a:t>Tarkistuskysymys: Tulkitsenko oikein jos tulkitsin</a:t>
            </a:r>
          </a:p>
          <a:p>
            <a:r>
              <a:rPr lang="fi-FI" sz="1800" dirty="0"/>
              <a:t>Huolehdi, että kaikki ymmärsivät mitä tulikaan päätettyä.</a:t>
            </a:r>
          </a:p>
          <a:p>
            <a:endParaRPr lang="fi-FI" sz="1800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179A4-AE5A-4EA8-9FDB-8E4A00855D1C}" type="slidenum">
              <a:rPr lang="fi-FI" smtClean="0"/>
              <a:pPr/>
              <a:t>15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19625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29" y="-297"/>
            <a:ext cx="12193057" cy="6858594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456941" y="951200"/>
            <a:ext cx="9846400" cy="1472533"/>
          </a:xfrm>
        </p:spPr>
        <p:txBody>
          <a:bodyPr/>
          <a:lstStyle/>
          <a:p>
            <a:r>
              <a:rPr lang="fi-FI" dirty="0"/>
              <a:t>Onnea kokoustamiseen!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456941" y="2505376"/>
            <a:ext cx="9846400" cy="3600000"/>
          </a:xfrm>
        </p:spPr>
        <p:txBody>
          <a:bodyPr>
            <a:normAutofit/>
          </a:bodyPr>
          <a:lstStyle/>
          <a:p>
            <a:endParaRPr lang="fi-FI" sz="1800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179A4-AE5A-4EA8-9FDB-8E4A00855D1C}" type="slidenum">
              <a:rPr lang="fi-FI" smtClean="0"/>
              <a:pPr/>
              <a:t>16</a:t>
            </a:fld>
            <a:endParaRPr lang="fi-FI" dirty="0"/>
          </a:p>
        </p:txBody>
      </p:sp>
      <p:pic>
        <p:nvPicPr>
          <p:cNvPr id="7" name="Picture 2" descr="C:\Users\Miran.Hamidulla\Desktop\tyomaa.jpg">
            <a:extLst>
              <a:ext uri="{FF2B5EF4-FFF2-40B4-BE49-F238E27FC236}">
                <a16:creationId xmlns:a16="http://schemas.microsoft.com/office/drawing/2014/main" id="{61B5F249-6EFB-40B5-AC3F-6AF03DDB7E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8903" y="2436734"/>
            <a:ext cx="5674192" cy="3782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6654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29" y="-297"/>
            <a:ext cx="12193057" cy="6858594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456941" y="951200"/>
            <a:ext cx="9846400" cy="1472533"/>
          </a:xfrm>
        </p:spPr>
        <p:txBody>
          <a:bodyPr/>
          <a:lstStyle/>
          <a:p>
            <a:r>
              <a:rPr lang="fi-FI" dirty="0"/>
              <a:t>Ilman esityslistaa kokousta ei kannata pitää!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456941" y="2505376"/>
            <a:ext cx="6442117" cy="3600000"/>
          </a:xfrm>
        </p:spPr>
        <p:txBody>
          <a:bodyPr>
            <a:normAutofit/>
          </a:bodyPr>
          <a:lstStyle/>
          <a:p>
            <a:r>
              <a:rPr lang="fi-FI" sz="1800" dirty="0"/>
              <a:t>Osa hyvää valmistelua, ihmisiä ei kannata kutsua koolle mikäli listalla ei ole asioita, joita käsitellä</a:t>
            </a:r>
          </a:p>
          <a:p>
            <a:r>
              <a:rPr lang="fi-FI" sz="1800" dirty="0"/>
              <a:t>Tee pohjaesityksiä, joko puheenjohtajan tai vastaavan toimesta</a:t>
            </a:r>
          </a:p>
          <a:p>
            <a:r>
              <a:rPr lang="fi-FI" sz="1800" dirty="0"/>
              <a:t>Hyvä esityslista antaa alustavan kuvan kokouksen kestosta</a:t>
            </a:r>
          </a:p>
          <a:p>
            <a:r>
              <a:rPr lang="fi-FI" sz="1800" dirty="0"/>
              <a:t>Mahdollistaa kokouksen rytmittämisen – ei kiireelliset asiat voi aina pöydätä mikäli jokin kiireellisempi herättää keskustelua</a:t>
            </a:r>
          </a:p>
          <a:p>
            <a:r>
              <a:rPr lang="fi-FI" sz="1800" dirty="0"/>
              <a:t>Listan laatiminen puheenjohtajan vastuulla</a:t>
            </a:r>
          </a:p>
          <a:p>
            <a:endParaRPr lang="fi-FI" sz="1800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179A4-AE5A-4EA8-9FDB-8E4A00855D1C}" type="slidenum">
              <a:rPr lang="fi-FI" smtClean="0"/>
              <a:pPr/>
              <a:t>2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37672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29" y="-297"/>
            <a:ext cx="12193057" cy="6858594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456941" y="951200"/>
            <a:ext cx="9846400" cy="1472533"/>
          </a:xfrm>
        </p:spPr>
        <p:txBody>
          <a:bodyPr/>
          <a:lstStyle/>
          <a:p>
            <a:r>
              <a:rPr lang="fi-FI" dirty="0"/>
              <a:t>ASIAKOHTIEN KÄSITTELY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456941" y="2505376"/>
            <a:ext cx="9846400" cy="3600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sz="2000" dirty="0">
                <a:cs typeface="Arial" charset="0"/>
              </a:rPr>
              <a:t>Asiakohtien käsittelyn muodollinen järjestys:</a:t>
            </a:r>
          </a:p>
          <a:p>
            <a:pPr marL="0" indent="0">
              <a:buNone/>
            </a:pPr>
            <a:endParaRPr lang="fi-FI" sz="2000" dirty="0">
              <a:cs typeface="Arial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fi-FI" sz="1800" dirty="0">
                <a:cs typeface="Arial" charset="0"/>
              </a:rPr>
              <a:t>Puheenjohtaja avaa kohdan</a:t>
            </a:r>
          </a:p>
          <a:p>
            <a:pPr marL="457200" indent="-457200">
              <a:buFont typeface="+mj-lt"/>
              <a:buAutoNum type="arabicPeriod"/>
            </a:pPr>
            <a:r>
              <a:rPr lang="fi-FI" sz="1800" dirty="0">
                <a:cs typeface="Arial" charset="0"/>
              </a:rPr>
              <a:t>Vastuuhenkilö esittelee asian</a:t>
            </a:r>
          </a:p>
          <a:p>
            <a:pPr marL="457200" indent="-457200">
              <a:buFont typeface="+mj-lt"/>
              <a:buAutoNum type="arabicPeriod"/>
            </a:pPr>
            <a:r>
              <a:rPr lang="fi-FI" sz="1800" dirty="0">
                <a:cs typeface="Arial" charset="0"/>
              </a:rPr>
              <a:t>Puheenjohtaja avaa keskustelun</a:t>
            </a:r>
          </a:p>
          <a:p>
            <a:pPr marL="457200" indent="-457200">
              <a:buFont typeface="+mj-lt"/>
              <a:buAutoNum type="arabicPeriod"/>
            </a:pPr>
            <a:r>
              <a:rPr lang="fi-FI" sz="1800" dirty="0">
                <a:cs typeface="Arial" charset="0"/>
              </a:rPr>
              <a:t>Puheenjohtaja päättää keskustelun</a:t>
            </a:r>
          </a:p>
          <a:p>
            <a:endParaRPr lang="fi-FI" sz="1800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179A4-AE5A-4EA8-9FDB-8E4A00855D1C}" type="slidenum">
              <a:rPr lang="fi-FI" smtClean="0"/>
              <a:pPr/>
              <a:t>3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79879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29" y="-297"/>
            <a:ext cx="12193057" cy="6858594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456941" y="951200"/>
            <a:ext cx="9846400" cy="1472533"/>
          </a:xfrm>
        </p:spPr>
        <p:txBody>
          <a:bodyPr/>
          <a:lstStyle/>
          <a:p>
            <a:r>
              <a:rPr lang="fi-FI" dirty="0" err="1"/>
              <a:t>Puheenvuorokäytänteet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456941" y="2505376"/>
            <a:ext cx="8885238" cy="3600000"/>
          </a:xfrm>
        </p:spPr>
        <p:txBody>
          <a:bodyPr>
            <a:normAutofit/>
          </a:bodyPr>
          <a:lstStyle/>
          <a:p>
            <a:r>
              <a:rPr lang="fi-FI" sz="1800" dirty="0"/>
              <a:t>Vapaa keskustelu vai  </a:t>
            </a:r>
            <a:r>
              <a:rPr lang="fi-FI" sz="1800" dirty="0" err="1"/>
              <a:t>viittauspuheenvuorot</a:t>
            </a:r>
            <a:r>
              <a:rPr lang="fi-FI" sz="1800" dirty="0"/>
              <a:t>?</a:t>
            </a:r>
          </a:p>
          <a:p>
            <a:endParaRPr lang="fi-FI" sz="1800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179A4-AE5A-4EA8-9FDB-8E4A00855D1C}" type="slidenum">
              <a:rPr lang="fi-FI" smtClean="0"/>
              <a:pPr/>
              <a:t>4</a:t>
            </a:fld>
            <a:endParaRPr lang="fi-FI" dirty="0"/>
          </a:p>
        </p:txBody>
      </p:sp>
      <p:pic>
        <p:nvPicPr>
          <p:cNvPr id="7" name="Picture 2" descr="C:\Users\Miran.Hamidulla\Desktop\hungry-baby-robins-april-2008.jpg">
            <a:extLst>
              <a:ext uri="{FF2B5EF4-FFF2-40B4-BE49-F238E27FC236}">
                <a16:creationId xmlns:a16="http://schemas.microsoft.com/office/drawing/2014/main" id="{8A82B35E-5255-4281-A29B-4738E7F89D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6955" y="3205811"/>
            <a:ext cx="4200978" cy="3150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3310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29" y="-297"/>
            <a:ext cx="12193057" cy="6858594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456941" y="951200"/>
            <a:ext cx="9846400" cy="1472533"/>
          </a:xfrm>
        </p:spPr>
        <p:txBody>
          <a:bodyPr/>
          <a:lstStyle/>
          <a:p>
            <a:r>
              <a:rPr lang="fi-FI" dirty="0"/>
              <a:t>Avaustoimenpiteet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456941" y="2505376"/>
            <a:ext cx="6442117" cy="3600000"/>
          </a:xfrm>
        </p:spPr>
        <p:txBody>
          <a:bodyPr>
            <a:normAutofit/>
          </a:bodyPr>
          <a:lstStyle/>
          <a:p>
            <a:r>
              <a:rPr lang="fi-FI" sz="1800" dirty="0"/>
              <a:t>Kokouksen avaus (ja päättäminen) antavat kuvan kokouksen kestosta, tämän ulkopuolella tehdyt päätökset eivät ole virallisia päätöksiä</a:t>
            </a:r>
          </a:p>
          <a:p>
            <a:r>
              <a:rPr lang="fi-FI" sz="1800" dirty="0"/>
              <a:t>Läsnäolijoiden kirjaaminen, ilman sääntöjenmukaista päätösvaltaisuutta tehdyillä päätöksillä ei ole lainvoimaa</a:t>
            </a:r>
          </a:p>
          <a:p>
            <a:r>
              <a:rPr lang="fi-FI" sz="1800" dirty="0"/>
              <a:t>Esityslistan mahdolliset lisäykset ja korjaamiset, </a:t>
            </a:r>
            <a:r>
              <a:rPr lang="fi-FI" sz="1800" dirty="0" err="1"/>
              <a:t>METAssa</a:t>
            </a:r>
            <a:r>
              <a:rPr lang="fi-FI" sz="1800" dirty="0"/>
              <a:t> ei tehdä päätöksiä</a:t>
            </a:r>
          </a:p>
          <a:p>
            <a:r>
              <a:rPr lang="fi-FI" sz="1800" dirty="0"/>
              <a:t>Alussa kannattaa käsitellä myös: posti, uudet jäsenet, edellinen pöytäkirja ja TALOUS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179A4-AE5A-4EA8-9FDB-8E4A00855D1C}" type="slidenum">
              <a:rPr lang="fi-FI" smtClean="0"/>
              <a:pPr/>
              <a:t>5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37671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29" y="-297"/>
            <a:ext cx="12193057" cy="6858594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456941" y="951200"/>
            <a:ext cx="9846400" cy="1472533"/>
          </a:xfrm>
        </p:spPr>
        <p:txBody>
          <a:bodyPr/>
          <a:lstStyle/>
          <a:p>
            <a:r>
              <a:rPr lang="fi-FI" dirty="0"/>
              <a:t>Puheenjohtajan rooli kokouksessa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456941" y="2505376"/>
            <a:ext cx="9846400" cy="3600000"/>
          </a:xfrm>
        </p:spPr>
        <p:txBody>
          <a:bodyPr>
            <a:normAutofit fontScale="92500" lnSpcReduction="20000"/>
          </a:bodyPr>
          <a:lstStyle/>
          <a:p>
            <a:r>
              <a:rPr lang="fi-FI" sz="1800" dirty="0"/>
              <a:t>Puheenjohtaja voi rajoittaa puheenvuorojen pituutta ja olla myöntämättä enää uusia puheenvuoroja. </a:t>
            </a:r>
          </a:p>
          <a:p>
            <a:r>
              <a:rPr lang="fi-FI" sz="1800" dirty="0"/>
              <a:t>Hän voi julistaa kokoustauon tai kieltäytyä myöntämästä pyydettyä kokoustaukoa. </a:t>
            </a:r>
          </a:p>
          <a:p>
            <a:r>
              <a:rPr lang="fi-FI" sz="1800" dirty="0"/>
              <a:t>Puheenjohtajalla on oikeus itse osallistua keskusteluun ja tehdä päätösesityksiä. </a:t>
            </a:r>
          </a:p>
          <a:p>
            <a:r>
              <a:rPr lang="fi-FI" sz="1800" dirty="0"/>
              <a:t>Puheenjohtajan tulisi kuitenkin välttää asemansa auktoriteetilla haluamiensa näkemysten jyräämistä läpi. </a:t>
            </a:r>
          </a:p>
          <a:p>
            <a:r>
              <a:rPr lang="fi-FI" sz="1800" dirty="0"/>
              <a:t>Puheenjohtajan ensisijainen tehtävä on huolehtia, että päätökset tulevat tehtyä, ei siitä, mitä päätetään ts. rytmittää kokousta ja pitää keskustelun asialinjalla.</a:t>
            </a:r>
          </a:p>
          <a:p>
            <a:r>
              <a:rPr lang="fi-FI" sz="1800" dirty="0"/>
              <a:t>Puheenjohtaja ei voi kohdella kokouksen osallistujia mielivaltaisesti tai epätasaisesti esimerkiksi puheenvuorojen pituuksien osalta. Kaikkien määräysten tulee siis olla yleisiä ("Tästä eteenpäin kaikkien puheenvuorot on rajattu kahteen minuuttiin."). </a:t>
            </a:r>
          </a:p>
          <a:p>
            <a:r>
              <a:rPr lang="fi-FI" sz="1800" dirty="0"/>
              <a:t>Puheenjohtaja ei myöskään ole diktaattori eikä hänen ratkaisuaan ole pakko hyväksyä. </a:t>
            </a:r>
          </a:p>
          <a:p>
            <a:r>
              <a:rPr lang="fi-FI" sz="1800" dirty="0"/>
              <a:t>Tasapeleissä puheenjohtajan ääni ratkaisee.</a:t>
            </a:r>
          </a:p>
          <a:p>
            <a:endParaRPr lang="fi-FI" sz="1800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179A4-AE5A-4EA8-9FDB-8E4A00855D1C}" type="slidenum">
              <a:rPr lang="fi-FI" smtClean="0"/>
              <a:pPr/>
              <a:t>6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14964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29" y="-297"/>
            <a:ext cx="12193057" cy="6858594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456941" y="951200"/>
            <a:ext cx="9846400" cy="1472533"/>
          </a:xfrm>
        </p:spPr>
        <p:txBody>
          <a:bodyPr/>
          <a:lstStyle/>
          <a:p>
            <a:r>
              <a:rPr lang="fi-FI" dirty="0"/>
              <a:t>Sihteerin rooli kokouksessa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456941" y="2505376"/>
            <a:ext cx="9896859" cy="3600000"/>
          </a:xfrm>
        </p:spPr>
        <p:txBody>
          <a:bodyPr>
            <a:normAutofit/>
          </a:bodyPr>
          <a:lstStyle/>
          <a:p>
            <a:r>
              <a:rPr lang="fi-FI" sz="1800" dirty="0"/>
              <a:t>Pitää pöytäkirjaa kokouksen kulusta</a:t>
            </a:r>
          </a:p>
          <a:p>
            <a:r>
              <a:rPr lang="fi-FI" sz="1800" dirty="0"/>
              <a:t>Hoitaa tarkistuttamisen: Ennen kuin pöytäkirja on tarkistettu, se ei ole virallinen paperi</a:t>
            </a:r>
          </a:p>
          <a:p>
            <a:r>
              <a:rPr lang="fi-FI" sz="1800" dirty="0"/>
              <a:t>Hoitaa arkistoinnin</a:t>
            </a:r>
          </a:p>
          <a:p>
            <a:r>
              <a:rPr lang="fi-FI" sz="1800" dirty="0"/>
              <a:t>Toimittaa pöytäkirjat ajoissa jakelukanaviin ja hyväksyttäväksi seuraavaan kokoukseen</a:t>
            </a:r>
          </a:p>
          <a:p>
            <a:r>
              <a:rPr lang="fi-FI" sz="1800" dirty="0"/>
              <a:t>Pyrkikään johdonmukaisuus: käyttäkää samaa tai samoja sihteerejä</a:t>
            </a:r>
          </a:p>
          <a:p>
            <a:r>
              <a:rPr lang="fi-FI" sz="1800" dirty="0"/>
              <a:t>Sama pöytäkirjapohja</a:t>
            </a:r>
          </a:p>
          <a:p>
            <a:r>
              <a:rPr lang="fi-FI" sz="1800" dirty="0"/>
              <a:t>Kouluttakaa sihteeri hyvin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179A4-AE5A-4EA8-9FDB-8E4A00855D1C}" type="slidenum">
              <a:rPr lang="fi-FI" smtClean="0"/>
              <a:pPr/>
              <a:t>7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43405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29" y="-297"/>
            <a:ext cx="12193057" cy="6858594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456941" y="951200"/>
            <a:ext cx="9846400" cy="1472533"/>
          </a:xfrm>
        </p:spPr>
        <p:txBody>
          <a:bodyPr/>
          <a:lstStyle/>
          <a:p>
            <a:r>
              <a:rPr lang="fi-FI" dirty="0"/>
              <a:t>PÖYTÄKIRJATYYPIT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456941" y="2505376"/>
            <a:ext cx="9846400" cy="3600000"/>
          </a:xfrm>
        </p:spPr>
        <p:txBody>
          <a:bodyPr>
            <a:normAutofit/>
          </a:bodyPr>
          <a:lstStyle/>
          <a:p>
            <a:r>
              <a:rPr lang="fi-FI" sz="1800" b="1" dirty="0"/>
              <a:t>Päätöspöytäkirja</a:t>
            </a:r>
            <a:r>
              <a:rPr lang="fi-FI" sz="1800" dirty="0"/>
              <a:t>, johon merkitään vain kokouksessa tehdyt päätökset. Tämä minimalistinen tapa on hyvä, jos tehdään paljon teknisluonteisia päätöksiä, eikä kokouksessa keskustella paljoa. </a:t>
            </a:r>
          </a:p>
          <a:p>
            <a:r>
              <a:rPr lang="fi-FI" sz="1800" b="1" dirty="0"/>
              <a:t>Selostuspöytäkirja</a:t>
            </a:r>
            <a:r>
              <a:rPr lang="fi-FI" sz="1800" dirty="0"/>
              <a:t> sisältää päätösten lisäksi käydyt äänestykset (aina mahdolliset eriävät mielipiteet) sekä käydyn keskustelun oleellisimmat osat lyhyesti. Tämä on useimmille järjestöille toimivin tapa pitää pöytäkirjaa. </a:t>
            </a:r>
          </a:p>
          <a:p>
            <a:r>
              <a:rPr lang="fi-FI" sz="1800" b="1" dirty="0"/>
              <a:t>Keskustelupöytäkirjaan</a:t>
            </a:r>
            <a:r>
              <a:rPr lang="fi-FI" sz="1800" dirty="0"/>
              <a:t> lisätään edellä mainittujen asioiden lisäksi kaikki pidetyt puheenvuorot. Eduskunnassa pidetään keskustelupöytäkirjaa - tämä tapa onkin järkevä silloin kun halutaan tallettaa historialle kaikki asiaan liittyvät mielipiteet. </a:t>
            </a:r>
          </a:p>
          <a:p>
            <a:endParaRPr lang="fi-FI" sz="1800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179A4-AE5A-4EA8-9FDB-8E4A00855D1C}" type="slidenum">
              <a:rPr lang="fi-FI" smtClean="0"/>
              <a:pPr/>
              <a:t>8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66480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29" y="-297"/>
            <a:ext cx="12193057" cy="6858594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456941" y="951200"/>
            <a:ext cx="9846400" cy="1472533"/>
          </a:xfrm>
        </p:spPr>
        <p:txBody>
          <a:bodyPr/>
          <a:lstStyle/>
          <a:p>
            <a:r>
              <a:rPr lang="fi-FI" dirty="0"/>
              <a:t>PÖYTÄKIRJA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456941" y="2505376"/>
            <a:ext cx="9846400" cy="3600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i-FI" sz="1800" dirty="0"/>
              <a:t>Asiat, jotta pöytäkirjan tulisi vähintään sisältää: </a:t>
            </a:r>
          </a:p>
          <a:p>
            <a:r>
              <a:rPr lang="fi-FI" sz="1800" dirty="0"/>
              <a:t>järjestön nimi </a:t>
            </a:r>
          </a:p>
          <a:p>
            <a:r>
              <a:rPr lang="fi-FI" sz="1800" dirty="0"/>
              <a:t>maininta siitä, onko kyseessä yhdistyksen vai hallituksen kokous </a:t>
            </a:r>
          </a:p>
          <a:p>
            <a:r>
              <a:rPr lang="fi-FI" sz="1800" dirty="0"/>
              <a:t>kokouksen aika ja paikka </a:t>
            </a:r>
          </a:p>
          <a:p>
            <a:r>
              <a:rPr lang="fi-FI" sz="1800" dirty="0"/>
              <a:t>kokouksen osallistujat ja toimihenkilöt </a:t>
            </a:r>
          </a:p>
          <a:p>
            <a:r>
              <a:rPr lang="fi-FI" sz="1800" dirty="0"/>
              <a:t>kokouksen alkamis- ja päättymisaika, maininta kokouksen lailliseksi ja päätösvaltaiseksi toteamisesta </a:t>
            </a:r>
          </a:p>
          <a:p>
            <a:r>
              <a:rPr lang="fi-FI" sz="1800" dirty="0"/>
              <a:t>tehdyt päätökset ja mahdolliset eriävät mielipiteet </a:t>
            </a:r>
          </a:p>
          <a:p>
            <a:r>
              <a:rPr lang="fi-FI" sz="1800" dirty="0"/>
              <a:t>kokouksen puheenjohtajan allekirjoitus (usein on tapana lisätä myös sihteerin allekirjoitus) </a:t>
            </a:r>
          </a:p>
          <a:p>
            <a:r>
              <a:rPr lang="fi-FI" sz="1800" dirty="0"/>
              <a:t>mahdollisten pöytäkirjantarkastajien allekirjoitukset </a:t>
            </a:r>
          </a:p>
          <a:p>
            <a:pPr marL="0" indent="0">
              <a:buNone/>
            </a:pPr>
            <a:r>
              <a:rPr lang="fi-FI" sz="1800" dirty="0"/>
              <a:t>HUOM! Pöytäkirja voi toimia myös todisteena teitä vastaan!</a:t>
            </a:r>
          </a:p>
          <a:p>
            <a:endParaRPr lang="fi-FI" sz="1800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179A4-AE5A-4EA8-9FDB-8E4A00855D1C}" type="slidenum">
              <a:rPr lang="fi-FI" smtClean="0"/>
              <a:pPr/>
              <a:t>9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19120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-teema">
  <a:themeElements>
    <a:clrScheme name="Vihreä-keltainen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Mukautettu 1">
      <a:majorFont>
        <a:latin typeface="Separat Bold"/>
        <a:ea typeface=""/>
        <a:cs typeface=""/>
      </a:majorFont>
      <a:minorFont>
        <a:latin typeface="PT Serif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2145</TotalTime>
  <Words>884</Words>
  <Application>Microsoft Office PowerPoint</Application>
  <PresentationFormat>Laajakuva</PresentationFormat>
  <Paragraphs>111</Paragraphs>
  <Slides>16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16</vt:i4>
      </vt:variant>
    </vt:vector>
  </HeadingPairs>
  <TitlesOfParts>
    <vt:vector size="21" baseType="lpstr">
      <vt:lpstr>Arial</vt:lpstr>
      <vt:lpstr>Calibri</vt:lpstr>
      <vt:lpstr>PT Serif</vt:lpstr>
      <vt:lpstr>Separat Bold</vt:lpstr>
      <vt:lpstr>Office-teema</vt:lpstr>
      <vt:lpstr>Kokouskäytäntökoulutus Hyy:n Pj-seminaari 1/2021 27.1.2021</vt:lpstr>
      <vt:lpstr>Ilman esityslistaa kokousta ei kannata pitää!</vt:lpstr>
      <vt:lpstr>ASIAKOHTIEN KÄSITTELY</vt:lpstr>
      <vt:lpstr>Puheenvuorokäytänteet</vt:lpstr>
      <vt:lpstr>Avaustoimenpiteet</vt:lpstr>
      <vt:lpstr>Puheenjohtajan rooli kokouksessa</vt:lpstr>
      <vt:lpstr>Sihteerin rooli kokouksessa</vt:lpstr>
      <vt:lpstr>PÖYTÄKIRJATYYPIT</vt:lpstr>
      <vt:lpstr>PÖYTÄKIRJA</vt:lpstr>
      <vt:lpstr>PÄÄTTÄMINEN</vt:lpstr>
      <vt:lpstr>Pyri pohjaesityksiin</vt:lpstr>
      <vt:lpstr>Äänestykset…</vt:lpstr>
      <vt:lpstr>Äänestykset oikeaoppisesti</vt:lpstr>
      <vt:lpstr>Henkilöäänestys</vt:lpstr>
      <vt:lpstr>Lopuksi: Käytä valtaasi oikein</vt:lpstr>
      <vt:lpstr>Onnea kokoustamiseen!</vt:lpstr>
    </vt:vector>
  </TitlesOfParts>
  <Company>Helsingin Yliopiston Ylioppilaskunta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Talousjohtokunta ja HYYn järjestöt 2021</dc:title>
  <dc:creator>Raatikainen Mikko</dc:creator>
  <cp:lastModifiedBy>Hamidulla Miran</cp:lastModifiedBy>
  <cp:revision>108</cp:revision>
  <dcterms:created xsi:type="dcterms:W3CDTF">2019-01-16T12:52:31Z</dcterms:created>
  <dcterms:modified xsi:type="dcterms:W3CDTF">2021-01-27T14:08:02Z</dcterms:modified>
</cp:coreProperties>
</file>